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8" r:id="rId3"/>
    <p:sldId id="266" r:id="rId4"/>
    <p:sldId id="261" r:id="rId5"/>
    <p:sldId id="268" r:id="rId6"/>
    <p:sldId id="269" r:id="rId7"/>
    <p:sldId id="260" r:id="rId8"/>
    <p:sldId id="262" r:id="rId9"/>
    <p:sldId id="270" r:id="rId10"/>
    <p:sldId id="272" r:id="rId11"/>
    <p:sldId id="259" r:id="rId12"/>
    <p:sldId id="264" r:id="rId13"/>
    <p:sldId id="273" r:id="rId14"/>
    <p:sldId id="274" r:id="rId15"/>
    <p:sldId id="275" r:id="rId16"/>
    <p:sldId id="276" r:id="rId17"/>
    <p:sldId id="277" r:id="rId18"/>
    <p:sldId id="278" r:id="rId19"/>
    <p:sldId id="280" r:id="rId20"/>
    <p:sldId id="281" r:id="rId21"/>
  </p:sldIdLst>
  <p:sldSz cx="18288000" cy="10287000"/>
  <p:notesSz cx="6858000" cy="9144000"/>
  <p:embeddedFontLst>
    <p:embeddedFont>
      <p:font typeface="Pattanakarn Bold" panose="020B0604020202020204" charset="-34"/>
      <p:regular r:id="rId23"/>
    </p:embeddedFont>
    <p:embeddedFont>
      <p:font typeface="Touvlo" panose="020B0604020202020204" charset="0"/>
      <p:regular r:id="rId24"/>
    </p:embeddedFont>
    <p:embeddedFont>
      <p:font typeface="游ゴシック" panose="020B0400000000000000" pitchFamily="34" charset="-128"/>
      <p:regular r:id="rId25"/>
      <p:bold r:id="rId26"/>
    </p:embeddedFont>
    <p:embeddedFont>
      <p:font typeface="Calibri" panose="020F0502020204030204" pitchFamily="34" charset="0"/>
      <p:regular r:id="rId27"/>
      <p:bold r:id="rId28"/>
      <p:italic r:id="rId29"/>
      <p:boldItalic r:id="rId30"/>
    </p:embeddedFont>
    <p:embeddedFont>
      <p:font typeface="ＭＳ Ｐゴシック" panose="020B0600070205080204" pitchFamily="34" charset="-128"/>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B7C389-A5F5-5037-2353-AE0829008E49}" v="463" dt="2024-12-17T07:43:48.1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63789" autoAdjust="0"/>
  </p:normalViewPr>
  <p:slideViewPr>
    <p:cSldViewPr>
      <p:cViewPr varScale="1">
        <p:scale>
          <a:sx n="38" d="100"/>
          <a:sy n="38" d="100"/>
        </p:scale>
        <p:origin x="1666"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ng Nguyen Hai" userId="S::longnh63@fpt.com::8a77e236-e1a7-4c56-81f2-f70233353bf9" providerId="AD" clId="Web-{2AB7C389-A5F5-5037-2353-AE0829008E49}"/>
    <pc:docChg chg="addSld modSld sldOrd">
      <pc:chgData name="Long Nguyen Hai" userId="S::longnh63@fpt.com::8a77e236-e1a7-4c56-81f2-f70233353bf9" providerId="AD" clId="Web-{2AB7C389-A5F5-5037-2353-AE0829008E49}" dt="2024-12-17T07:43:46.662" v="533" actId="20577"/>
      <pc:docMkLst>
        <pc:docMk/>
      </pc:docMkLst>
      <pc:sldChg chg="addSp delSp modSp">
        <pc:chgData name="Long Nguyen Hai" userId="S::longnh63@fpt.com::8a77e236-e1a7-4c56-81f2-f70233353bf9" providerId="AD" clId="Web-{2AB7C389-A5F5-5037-2353-AE0829008E49}" dt="2024-12-17T06:50:11.389" v="97" actId="14100"/>
        <pc:sldMkLst>
          <pc:docMk/>
          <pc:sldMk cId="0" sldId="256"/>
        </pc:sldMkLst>
        <pc:spChg chg="del">
          <ac:chgData name="Long Nguyen Hai" userId="S::longnh63@fpt.com::8a77e236-e1a7-4c56-81f2-f70233353bf9" providerId="AD" clId="Web-{2AB7C389-A5F5-5037-2353-AE0829008E49}" dt="2024-12-17T06:46:19.318" v="46"/>
          <ac:spMkLst>
            <pc:docMk/>
            <pc:sldMk cId="0" sldId="256"/>
            <ac:spMk id="2" creationId="{00000000-0000-0000-0000-000000000000}"/>
          </ac:spMkLst>
        </pc:spChg>
        <pc:spChg chg="del mod">
          <ac:chgData name="Long Nguyen Hai" userId="S::longnh63@fpt.com::8a77e236-e1a7-4c56-81f2-f70233353bf9" providerId="AD" clId="Web-{2AB7C389-A5F5-5037-2353-AE0829008E49}" dt="2024-12-17T06:46:27.897" v="52"/>
          <ac:spMkLst>
            <pc:docMk/>
            <pc:sldMk cId="0" sldId="256"/>
            <ac:spMk id="13" creationId="{00000000-0000-0000-0000-000000000000}"/>
          </ac:spMkLst>
        </pc:spChg>
        <pc:spChg chg="del">
          <ac:chgData name="Long Nguyen Hai" userId="S::longnh63@fpt.com::8a77e236-e1a7-4c56-81f2-f70233353bf9" providerId="AD" clId="Web-{2AB7C389-A5F5-5037-2353-AE0829008E49}" dt="2024-12-17T06:46:26.381" v="51"/>
          <ac:spMkLst>
            <pc:docMk/>
            <pc:sldMk cId="0" sldId="256"/>
            <ac:spMk id="14" creationId="{00000000-0000-0000-0000-000000000000}"/>
          </ac:spMkLst>
        </pc:spChg>
        <pc:spChg chg="del">
          <ac:chgData name="Long Nguyen Hai" userId="S::longnh63@fpt.com::8a77e236-e1a7-4c56-81f2-f70233353bf9" providerId="AD" clId="Web-{2AB7C389-A5F5-5037-2353-AE0829008E49}" dt="2024-12-17T06:46:21.865" v="47"/>
          <ac:spMkLst>
            <pc:docMk/>
            <pc:sldMk cId="0" sldId="256"/>
            <ac:spMk id="15" creationId="{00000000-0000-0000-0000-000000000000}"/>
          </ac:spMkLst>
        </pc:spChg>
        <pc:spChg chg="del">
          <ac:chgData name="Long Nguyen Hai" userId="S::longnh63@fpt.com::8a77e236-e1a7-4c56-81f2-f70233353bf9" providerId="AD" clId="Web-{2AB7C389-A5F5-5037-2353-AE0829008E49}" dt="2024-12-17T06:46:23.600" v="48"/>
          <ac:spMkLst>
            <pc:docMk/>
            <pc:sldMk cId="0" sldId="256"/>
            <ac:spMk id="16" creationId="{00000000-0000-0000-0000-000000000000}"/>
          </ac:spMkLst>
        </pc:spChg>
        <pc:spChg chg="del">
          <ac:chgData name="Long Nguyen Hai" userId="S::longnh63@fpt.com::8a77e236-e1a7-4c56-81f2-f70233353bf9" providerId="AD" clId="Web-{2AB7C389-A5F5-5037-2353-AE0829008E49}" dt="2024-12-17T06:46:17.943" v="45"/>
          <ac:spMkLst>
            <pc:docMk/>
            <pc:sldMk cId="0" sldId="256"/>
            <ac:spMk id="17" creationId="{00000000-0000-0000-0000-000000000000}"/>
          </ac:spMkLst>
        </pc:spChg>
        <pc:spChg chg="mod">
          <ac:chgData name="Long Nguyen Hai" userId="S::longnh63@fpt.com::8a77e236-e1a7-4c56-81f2-f70233353bf9" providerId="AD" clId="Web-{2AB7C389-A5F5-5037-2353-AE0829008E49}" dt="2024-12-17T06:46:30.913" v="54" actId="20577"/>
          <ac:spMkLst>
            <pc:docMk/>
            <pc:sldMk cId="0" sldId="256"/>
            <ac:spMk id="18" creationId="{00000000-0000-0000-0000-000000000000}"/>
          </ac:spMkLst>
        </pc:spChg>
        <pc:spChg chg="add del mod">
          <ac:chgData name="Long Nguyen Hai" userId="S::longnh63@fpt.com::8a77e236-e1a7-4c56-81f2-f70233353bf9" providerId="AD" clId="Web-{2AB7C389-A5F5-5037-2353-AE0829008E49}" dt="2024-12-17T06:50:11.389" v="97" actId="14100"/>
          <ac:spMkLst>
            <pc:docMk/>
            <pc:sldMk cId="0" sldId="256"/>
            <ac:spMk id="19" creationId="{00000000-0000-0000-0000-000000000000}"/>
          </ac:spMkLst>
        </pc:spChg>
        <pc:spChg chg="add del mod">
          <ac:chgData name="Long Nguyen Hai" userId="S::longnh63@fpt.com::8a77e236-e1a7-4c56-81f2-f70233353bf9" providerId="AD" clId="Web-{2AB7C389-A5F5-5037-2353-AE0829008E49}" dt="2024-12-17T06:46:41.491" v="55" actId="20577"/>
          <ac:spMkLst>
            <pc:docMk/>
            <pc:sldMk cId="0" sldId="256"/>
            <ac:spMk id="20" creationId="{00000000-0000-0000-0000-000000000000}"/>
          </ac:spMkLst>
        </pc:spChg>
      </pc:sldChg>
      <pc:sldChg chg="addSp delSp modSp modNotes">
        <pc:chgData name="Long Nguyen Hai" userId="S::longnh63@fpt.com::8a77e236-e1a7-4c56-81f2-f70233353bf9" providerId="AD" clId="Web-{2AB7C389-A5F5-5037-2353-AE0829008E49}" dt="2024-12-17T06:52:13.722" v="165"/>
        <pc:sldMkLst>
          <pc:docMk/>
          <pc:sldMk cId="0" sldId="257"/>
        </pc:sldMkLst>
        <pc:spChg chg="del">
          <ac:chgData name="Long Nguyen Hai" userId="S::longnh63@fpt.com::8a77e236-e1a7-4c56-81f2-f70233353bf9" providerId="AD" clId="Web-{2AB7C389-A5F5-5037-2353-AE0829008E49}" dt="2024-12-17T06:48:00.119" v="62"/>
          <ac:spMkLst>
            <pc:docMk/>
            <pc:sldMk cId="0" sldId="257"/>
            <ac:spMk id="2" creationId="{00000000-0000-0000-0000-000000000000}"/>
          </ac:spMkLst>
        </pc:spChg>
        <pc:spChg chg="del mod">
          <ac:chgData name="Long Nguyen Hai" userId="S::longnh63@fpt.com::8a77e236-e1a7-4c56-81f2-f70233353bf9" providerId="AD" clId="Web-{2AB7C389-A5F5-5037-2353-AE0829008E49}" dt="2024-12-17T06:47:58.431" v="61"/>
          <ac:spMkLst>
            <pc:docMk/>
            <pc:sldMk cId="0" sldId="257"/>
            <ac:spMk id="13" creationId="{00000000-0000-0000-0000-000000000000}"/>
          </ac:spMkLst>
        </pc:spChg>
        <pc:spChg chg="del">
          <ac:chgData name="Long Nguyen Hai" userId="S::longnh63@fpt.com::8a77e236-e1a7-4c56-81f2-f70233353bf9" providerId="AD" clId="Web-{2AB7C389-A5F5-5037-2353-AE0829008E49}" dt="2024-12-17T06:47:58.213" v="60"/>
          <ac:spMkLst>
            <pc:docMk/>
            <pc:sldMk cId="0" sldId="257"/>
            <ac:spMk id="14" creationId="{00000000-0000-0000-0000-000000000000}"/>
          </ac:spMkLst>
        </pc:spChg>
        <pc:spChg chg="del">
          <ac:chgData name="Long Nguyen Hai" userId="S::longnh63@fpt.com::8a77e236-e1a7-4c56-81f2-f70233353bf9" providerId="AD" clId="Web-{2AB7C389-A5F5-5037-2353-AE0829008E49}" dt="2024-12-17T06:47:52.009" v="56"/>
          <ac:spMkLst>
            <pc:docMk/>
            <pc:sldMk cId="0" sldId="257"/>
            <ac:spMk id="15" creationId="{00000000-0000-0000-0000-000000000000}"/>
          </ac:spMkLst>
        </pc:spChg>
        <pc:spChg chg="del">
          <ac:chgData name="Long Nguyen Hai" userId="S::longnh63@fpt.com::8a77e236-e1a7-4c56-81f2-f70233353bf9" providerId="AD" clId="Web-{2AB7C389-A5F5-5037-2353-AE0829008E49}" dt="2024-12-17T06:47:53.697" v="57"/>
          <ac:spMkLst>
            <pc:docMk/>
            <pc:sldMk cId="0" sldId="257"/>
            <ac:spMk id="16" creationId="{00000000-0000-0000-0000-000000000000}"/>
          </ac:spMkLst>
        </pc:spChg>
        <pc:spChg chg="del mod">
          <ac:chgData name="Long Nguyen Hai" userId="S::longnh63@fpt.com::8a77e236-e1a7-4c56-81f2-f70233353bf9" providerId="AD" clId="Web-{2AB7C389-A5F5-5037-2353-AE0829008E49}" dt="2024-12-17T06:48:04.275" v="65"/>
          <ac:spMkLst>
            <pc:docMk/>
            <pc:sldMk cId="0" sldId="257"/>
            <ac:spMk id="17" creationId="{00000000-0000-0000-0000-000000000000}"/>
          </ac:spMkLst>
        </pc:spChg>
        <pc:spChg chg="mod">
          <ac:chgData name="Long Nguyen Hai" userId="S::longnh63@fpt.com::8a77e236-e1a7-4c56-81f2-f70233353bf9" providerId="AD" clId="Web-{2AB7C389-A5F5-5037-2353-AE0829008E49}" dt="2024-12-17T06:48:15.745" v="71" actId="1076"/>
          <ac:spMkLst>
            <pc:docMk/>
            <pc:sldMk cId="0" sldId="257"/>
            <ac:spMk id="18" creationId="{00000000-0000-0000-0000-000000000000}"/>
          </ac:spMkLst>
        </pc:spChg>
        <pc:spChg chg="del mod">
          <ac:chgData name="Long Nguyen Hai" userId="S::longnh63@fpt.com::8a77e236-e1a7-4c56-81f2-f70233353bf9" providerId="AD" clId="Web-{2AB7C389-A5F5-5037-2353-AE0829008E49}" dt="2024-12-17T06:48:39.324" v="76"/>
          <ac:spMkLst>
            <pc:docMk/>
            <pc:sldMk cId="0" sldId="257"/>
            <ac:spMk id="19" creationId="{00000000-0000-0000-0000-000000000000}"/>
          </ac:spMkLst>
        </pc:spChg>
        <pc:spChg chg="del">
          <ac:chgData name="Long Nguyen Hai" userId="S::longnh63@fpt.com::8a77e236-e1a7-4c56-81f2-f70233353bf9" providerId="AD" clId="Web-{2AB7C389-A5F5-5037-2353-AE0829008E49}" dt="2024-12-17T06:49:09.168" v="85"/>
          <ac:spMkLst>
            <pc:docMk/>
            <pc:sldMk cId="0" sldId="257"/>
            <ac:spMk id="20" creationId="{00000000-0000-0000-0000-000000000000}"/>
          </ac:spMkLst>
        </pc:spChg>
        <pc:spChg chg="add mod">
          <ac:chgData name="Long Nguyen Hai" userId="S::longnh63@fpt.com::8a77e236-e1a7-4c56-81f2-f70233353bf9" providerId="AD" clId="Web-{2AB7C389-A5F5-5037-2353-AE0829008E49}" dt="2024-12-17T06:49:52.264" v="93" actId="20577"/>
          <ac:spMkLst>
            <pc:docMk/>
            <pc:sldMk cId="0" sldId="257"/>
            <ac:spMk id="21" creationId="{4BA7FC9C-7D43-3896-BBFD-21AA2FA30820}"/>
          </ac:spMkLst>
        </pc:spChg>
        <pc:spChg chg="add mod">
          <ac:chgData name="Long Nguyen Hai" userId="S::longnh63@fpt.com::8a77e236-e1a7-4c56-81f2-f70233353bf9" providerId="AD" clId="Web-{2AB7C389-A5F5-5037-2353-AE0829008E49}" dt="2024-12-17T06:49:40.795" v="90" actId="20577"/>
          <ac:spMkLst>
            <pc:docMk/>
            <pc:sldMk cId="0" sldId="257"/>
            <ac:spMk id="22" creationId="{1F990281-A929-D305-5187-AAF1F1B456FB}"/>
          </ac:spMkLst>
        </pc:spChg>
        <pc:grpChg chg="del">
          <ac:chgData name="Long Nguyen Hai" userId="S::longnh63@fpt.com::8a77e236-e1a7-4c56-81f2-f70233353bf9" providerId="AD" clId="Web-{2AB7C389-A5F5-5037-2353-AE0829008E49}" dt="2024-12-17T06:48:18.463" v="72"/>
          <ac:grpSpMkLst>
            <pc:docMk/>
            <pc:sldMk cId="0" sldId="257"/>
            <ac:grpSpMk id="11" creationId="{00000000-0000-0000-0000-000000000000}"/>
          </ac:grpSpMkLst>
        </pc:grpChg>
      </pc:sldChg>
      <pc:sldChg chg="addSp delSp modSp">
        <pc:chgData name="Long Nguyen Hai" userId="S::longnh63@fpt.com::8a77e236-e1a7-4c56-81f2-f70233353bf9" providerId="AD" clId="Web-{2AB7C389-A5F5-5037-2353-AE0829008E49}" dt="2024-12-17T07:43:46.662" v="533" actId="20577"/>
        <pc:sldMkLst>
          <pc:docMk/>
          <pc:sldMk cId="0" sldId="258"/>
        </pc:sldMkLst>
        <pc:spChg chg="del">
          <ac:chgData name="Long Nguyen Hai" userId="S::longnh63@fpt.com::8a77e236-e1a7-4c56-81f2-f70233353bf9" providerId="AD" clId="Web-{2AB7C389-A5F5-5037-2353-AE0829008E49}" dt="2024-12-17T06:53:04.755" v="175"/>
          <ac:spMkLst>
            <pc:docMk/>
            <pc:sldMk cId="0" sldId="258"/>
            <ac:spMk id="2" creationId="{00000000-0000-0000-0000-000000000000}"/>
          </ac:spMkLst>
        </pc:spChg>
        <pc:spChg chg="del">
          <ac:chgData name="Long Nguyen Hai" userId="S::longnh63@fpt.com::8a77e236-e1a7-4c56-81f2-f70233353bf9" providerId="AD" clId="Web-{2AB7C389-A5F5-5037-2353-AE0829008E49}" dt="2024-12-17T06:53:01.880" v="169"/>
          <ac:spMkLst>
            <pc:docMk/>
            <pc:sldMk cId="0" sldId="258"/>
            <ac:spMk id="3" creationId="{00000000-0000-0000-0000-000000000000}"/>
          </ac:spMkLst>
        </pc:spChg>
        <pc:spChg chg="del">
          <ac:chgData name="Long Nguyen Hai" userId="S::longnh63@fpt.com::8a77e236-e1a7-4c56-81f2-f70233353bf9" providerId="AD" clId="Web-{2AB7C389-A5F5-5037-2353-AE0829008E49}" dt="2024-12-17T06:53:04.755" v="174"/>
          <ac:spMkLst>
            <pc:docMk/>
            <pc:sldMk cId="0" sldId="258"/>
            <ac:spMk id="8" creationId="{00000000-0000-0000-0000-000000000000}"/>
          </ac:spMkLst>
        </pc:spChg>
        <pc:spChg chg="del">
          <ac:chgData name="Long Nguyen Hai" userId="S::longnh63@fpt.com::8a77e236-e1a7-4c56-81f2-f70233353bf9" providerId="AD" clId="Web-{2AB7C389-A5F5-5037-2353-AE0829008E49}" dt="2024-12-17T06:53:04.755" v="173"/>
          <ac:spMkLst>
            <pc:docMk/>
            <pc:sldMk cId="0" sldId="258"/>
            <ac:spMk id="9" creationId="{00000000-0000-0000-0000-000000000000}"/>
          </ac:spMkLst>
        </pc:spChg>
        <pc:spChg chg="del">
          <ac:chgData name="Long Nguyen Hai" userId="S::longnh63@fpt.com::8a77e236-e1a7-4c56-81f2-f70233353bf9" providerId="AD" clId="Web-{2AB7C389-A5F5-5037-2353-AE0829008E49}" dt="2024-12-17T06:53:04.755" v="172"/>
          <ac:spMkLst>
            <pc:docMk/>
            <pc:sldMk cId="0" sldId="258"/>
            <ac:spMk id="10" creationId="{00000000-0000-0000-0000-000000000000}"/>
          </ac:spMkLst>
        </pc:spChg>
        <pc:spChg chg="del">
          <ac:chgData name="Long Nguyen Hai" userId="S::longnh63@fpt.com::8a77e236-e1a7-4c56-81f2-f70233353bf9" providerId="AD" clId="Web-{2AB7C389-A5F5-5037-2353-AE0829008E49}" dt="2024-12-17T06:53:04.755" v="171"/>
          <ac:spMkLst>
            <pc:docMk/>
            <pc:sldMk cId="0" sldId="258"/>
            <ac:spMk id="11" creationId="{00000000-0000-0000-0000-000000000000}"/>
          </ac:spMkLst>
        </pc:spChg>
        <pc:spChg chg="del">
          <ac:chgData name="Long Nguyen Hai" userId="S::longnh63@fpt.com::8a77e236-e1a7-4c56-81f2-f70233353bf9" providerId="AD" clId="Web-{2AB7C389-A5F5-5037-2353-AE0829008E49}" dt="2024-12-17T06:53:04.755" v="170"/>
          <ac:spMkLst>
            <pc:docMk/>
            <pc:sldMk cId="0" sldId="258"/>
            <ac:spMk id="12" creationId="{00000000-0000-0000-0000-000000000000}"/>
          </ac:spMkLst>
        </pc:spChg>
        <pc:spChg chg="mod">
          <ac:chgData name="Long Nguyen Hai" userId="S::longnh63@fpt.com::8a77e236-e1a7-4c56-81f2-f70233353bf9" providerId="AD" clId="Web-{2AB7C389-A5F5-5037-2353-AE0829008E49}" dt="2024-12-17T07:42:48.176" v="514" actId="20577"/>
          <ac:spMkLst>
            <pc:docMk/>
            <pc:sldMk cId="0" sldId="258"/>
            <ac:spMk id="13" creationId="{00000000-0000-0000-0000-000000000000}"/>
          </ac:spMkLst>
        </pc:spChg>
        <pc:spChg chg="mod">
          <ac:chgData name="Long Nguyen Hai" userId="S::longnh63@fpt.com::8a77e236-e1a7-4c56-81f2-f70233353bf9" providerId="AD" clId="Web-{2AB7C389-A5F5-5037-2353-AE0829008E49}" dt="2024-12-17T07:43:46.662" v="533" actId="20577"/>
          <ac:spMkLst>
            <pc:docMk/>
            <pc:sldMk cId="0" sldId="258"/>
            <ac:spMk id="14" creationId="{00000000-0000-0000-0000-000000000000}"/>
          </ac:spMkLst>
        </pc:spChg>
        <pc:spChg chg="del">
          <ac:chgData name="Long Nguyen Hai" userId="S::longnh63@fpt.com::8a77e236-e1a7-4c56-81f2-f70233353bf9" providerId="AD" clId="Web-{2AB7C389-A5F5-5037-2353-AE0829008E49}" dt="2024-12-17T06:53:17.693" v="176"/>
          <ac:spMkLst>
            <pc:docMk/>
            <pc:sldMk cId="0" sldId="258"/>
            <ac:spMk id="15" creationId="{00000000-0000-0000-0000-000000000000}"/>
          </ac:spMkLst>
        </pc:spChg>
        <pc:spChg chg="add mod">
          <ac:chgData name="Long Nguyen Hai" userId="S::longnh63@fpt.com::8a77e236-e1a7-4c56-81f2-f70233353bf9" providerId="AD" clId="Web-{2AB7C389-A5F5-5037-2353-AE0829008E49}" dt="2024-12-17T06:56:02.090" v="233" actId="20577"/>
          <ac:spMkLst>
            <pc:docMk/>
            <pc:sldMk cId="0" sldId="258"/>
            <ac:spMk id="22" creationId="{5A936F79-E927-48A1-96E1-9EEA8D3F3049}"/>
          </ac:spMkLst>
        </pc:spChg>
      </pc:sldChg>
      <pc:sldChg chg="addSp delSp ord">
        <pc:chgData name="Long Nguyen Hai" userId="S::longnh63@fpt.com::8a77e236-e1a7-4c56-81f2-f70233353bf9" providerId="AD" clId="Web-{2AB7C389-A5F5-5037-2353-AE0829008E49}" dt="2024-12-17T07:23:33.025" v="353"/>
        <pc:sldMkLst>
          <pc:docMk/>
          <pc:sldMk cId="0" sldId="259"/>
        </pc:sldMkLst>
        <pc:spChg chg="add del">
          <ac:chgData name="Long Nguyen Hai" userId="S::longnh63@fpt.com::8a77e236-e1a7-4c56-81f2-f70233353bf9" providerId="AD" clId="Web-{2AB7C389-A5F5-5037-2353-AE0829008E49}" dt="2024-12-17T06:55:53.464" v="222"/>
          <ac:spMkLst>
            <pc:docMk/>
            <pc:sldMk cId="0" sldId="259"/>
            <ac:spMk id="5" creationId="{00000000-0000-0000-0000-000000000000}"/>
          </ac:spMkLst>
        </pc:spChg>
        <pc:spChg chg="add del">
          <ac:chgData name="Long Nguyen Hai" userId="S::longnh63@fpt.com::8a77e236-e1a7-4c56-81f2-f70233353bf9" providerId="AD" clId="Web-{2AB7C389-A5F5-5037-2353-AE0829008E49}" dt="2024-12-17T06:55:53.480" v="223"/>
          <ac:spMkLst>
            <pc:docMk/>
            <pc:sldMk cId="0" sldId="259"/>
            <ac:spMk id="6" creationId="{00000000-0000-0000-0000-000000000000}"/>
          </ac:spMkLst>
        </pc:spChg>
        <pc:spChg chg="add del">
          <ac:chgData name="Long Nguyen Hai" userId="S::longnh63@fpt.com::8a77e236-e1a7-4c56-81f2-f70233353bf9" providerId="AD" clId="Web-{2AB7C389-A5F5-5037-2353-AE0829008E49}" dt="2024-12-17T06:55:53.480" v="224"/>
          <ac:spMkLst>
            <pc:docMk/>
            <pc:sldMk cId="0" sldId="259"/>
            <ac:spMk id="11" creationId="{00000000-0000-0000-0000-000000000000}"/>
          </ac:spMkLst>
        </pc:spChg>
        <pc:spChg chg="add del">
          <ac:chgData name="Long Nguyen Hai" userId="S::longnh63@fpt.com::8a77e236-e1a7-4c56-81f2-f70233353bf9" providerId="AD" clId="Web-{2AB7C389-A5F5-5037-2353-AE0829008E49}" dt="2024-12-17T06:55:53.480" v="225"/>
          <ac:spMkLst>
            <pc:docMk/>
            <pc:sldMk cId="0" sldId="259"/>
            <ac:spMk id="12" creationId="{00000000-0000-0000-0000-000000000000}"/>
          </ac:spMkLst>
        </pc:spChg>
        <pc:spChg chg="add del">
          <ac:chgData name="Long Nguyen Hai" userId="S::longnh63@fpt.com::8a77e236-e1a7-4c56-81f2-f70233353bf9" providerId="AD" clId="Web-{2AB7C389-A5F5-5037-2353-AE0829008E49}" dt="2024-12-17T06:55:53.480" v="226"/>
          <ac:spMkLst>
            <pc:docMk/>
            <pc:sldMk cId="0" sldId="259"/>
            <ac:spMk id="13" creationId="{00000000-0000-0000-0000-000000000000}"/>
          </ac:spMkLst>
        </pc:spChg>
        <pc:spChg chg="add del">
          <ac:chgData name="Long Nguyen Hai" userId="S::longnh63@fpt.com::8a77e236-e1a7-4c56-81f2-f70233353bf9" providerId="AD" clId="Web-{2AB7C389-A5F5-5037-2353-AE0829008E49}" dt="2024-12-17T06:55:53.480" v="227"/>
          <ac:spMkLst>
            <pc:docMk/>
            <pc:sldMk cId="0" sldId="259"/>
            <ac:spMk id="14" creationId="{00000000-0000-0000-0000-000000000000}"/>
          </ac:spMkLst>
        </pc:spChg>
        <pc:spChg chg="add del">
          <ac:chgData name="Long Nguyen Hai" userId="S::longnh63@fpt.com::8a77e236-e1a7-4c56-81f2-f70233353bf9" providerId="AD" clId="Web-{2AB7C389-A5F5-5037-2353-AE0829008E49}" dt="2024-12-17T06:55:53.480" v="228"/>
          <ac:spMkLst>
            <pc:docMk/>
            <pc:sldMk cId="0" sldId="259"/>
            <ac:spMk id="15" creationId="{00000000-0000-0000-0000-000000000000}"/>
          </ac:spMkLst>
        </pc:spChg>
        <pc:grpChg chg="add del">
          <ac:chgData name="Long Nguyen Hai" userId="S::longnh63@fpt.com::8a77e236-e1a7-4c56-81f2-f70233353bf9" providerId="AD" clId="Web-{2AB7C389-A5F5-5037-2353-AE0829008E49}" dt="2024-12-17T06:55:53.464" v="221"/>
          <ac:grpSpMkLst>
            <pc:docMk/>
            <pc:sldMk cId="0" sldId="259"/>
            <ac:grpSpMk id="2" creationId="{00000000-0000-0000-0000-000000000000}"/>
          </ac:grpSpMkLst>
        </pc:grpChg>
      </pc:sldChg>
      <pc:sldChg chg="delSp modSp">
        <pc:chgData name="Long Nguyen Hai" userId="S::longnh63@fpt.com::8a77e236-e1a7-4c56-81f2-f70233353bf9" providerId="AD" clId="Web-{2AB7C389-A5F5-5037-2353-AE0829008E49}" dt="2024-12-17T07:43:27.959" v="525"/>
        <pc:sldMkLst>
          <pc:docMk/>
          <pc:sldMk cId="0" sldId="260"/>
        </pc:sldMkLst>
        <pc:spChg chg="del">
          <ac:chgData name="Long Nguyen Hai" userId="S::longnh63@fpt.com::8a77e236-e1a7-4c56-81f2-f70233353bf9" providerId="AD" clId="Web-{2AB7C389-A5F5-5037-2353-AE0829008E49}" dt="2024-12-17T07:42:33.879" v="512"/>
          <ac:spMkLst>
            <pc:docMk/>
            <pc:sldMk cId="0" sldId="260"/>
            <ac:spMk id="2" creationId="{00000000-0000-0000-0000-000000000000}"/>
          </ac:spMkLst>
        </pc:spChg>
        <pc:spChg chg="del">
          <ac:chgData name="Long Nguyen Hai" userId="S::longnh63@fpt.com::8a77e236-e1a7-4c56-81f2-f70233353bf9" providerId="AD" clId="Web-{2AB7C389-A5F5-5037-2353-AE0829008E49}" dt="2024-12-17T07:42:33.879" v="511"/>
          <ac:spMkLst>
            <pc:docMk/>
            <pc:sldMk cId="0" sldId="260"/>
            <ac:spMk id="16" creationId="{00000000-0000-0000-0000-000000000000}"/>
          </ac:spMkLst>
        </pc:spChg>
        <pc:spChg chg="del">
          <ac:chgData name="Long Nguyen Hai" userId="S::longnh63@fpt.com::8a77e236-e1a7-4c56-81f2-f70233353bf9" providerId="AD" clId="Web-{2AB7C389-A5F5-5037-2353-AE0829008E49}" dt="2024-12-17T07:42:33.879" v="510"/>
          <ac:spMkLst>
            <pc:docMk/>
            <pc:sldMk cId="0" sldId="260"/>
            <ac:spMk id="17" creationId="{00000000-0000-0000-0000-000000000000}"/>
          </ac:spMkLst>
        </pc:spChg>
        <pc:spChg chg="del">
          <ac:chgData name="Long Nguyen Hai" userId="S::longnh63@fpt.com::8a77e236-e1a7-4c56-81f2-f70233353bf9" providerId="AD" clId="Web-{2AB7C389-A5F5-5037-2353-AE0829008E49}" dt="2024-12-17T07:42:33.879" v="509"/>
          <ac:spMkLst>
            <pc:docMk/>
            <pc:sldMk cId="0" sldId="260"/>
            <ac:spMk id="18" creationId="{00000000-0000-0000-0000-000000000000}"/>
          </ac:spMkLst>
        </pc:spChg>
        <pc:spChg chg="del">
          <ac:chgData name="Long Nguyen Hai" userId="S::longnh63@fpt.com::8a77e236-e1a7-4c56-81f2-f70233353bf9" providerId="AD" clId="Web-{2AB7C389-A5F5-5037-2353-AE0829008E49}" dt="2024-12-17T07:42:33.879" v="508"/>
          <ac:spMkLst>
            <pc:docMk/>
            <pc:sldMk cId="0" sldId="260"/>
            <ac:spMk id="19" creationId="{00000000-0000-0000-0000-000000000000}"/>
          </ac:spMkLst>
        </pc:spChg>
        <pc:spChg chg="del">
          <ac:chgData name="Long Nguyen Hai" userId="S::longnh63@fpt.com::8a77e236-e1a7-4c56-81f2-f70233353bf9" providerId="AD" clId="Web-{2AB7C389-A5F5-5037-2353-AE0829008E49}" dt="2024-12-17T07:42:33.879" v="507"/>
          <ac:spMkLst>
            <pc:docMk/>
            <pc:sldMk cId="0" sldId="260"/>
            <ac:spMk id="20" creationId="{00000000-0000-0000-0000-000000000000}"/>
          </ac:spMkLst>
        </pc:spChg>
        <pc:spChg chg="del">
          <ac:chgData name="Long Nguyen Hai" userId="S::longnh63@fpt.com::8a77e236-e1a7-4c56-81f2-f70233353bf9" providerId="AD" clId="Web-{2AB7C389-A5F5-5037-2353-AE0829008E49}" dt="2024-12-17T07:43:27.959" v="525"/>
          <ac:spMkLst>
            <pc:docMk/>
            <pc:sldMk cId="0" sldId="260"/>
            <ac:spMk id="21" creationId="{00000000-0000-0000-0000-000000000000}"/>
          </ac:spMkLst>
        </pc:spChg>
        <pc:spChg chg="del">
          <ac:chgData name="Long Nguyen Hai" userId="S::longnh63@fpt.com::8a77e236-e1a7-4c56-81f2-f70233353bf9" providerId="AD" clId="Web-{2AB7C389-A5F5-5037-2353-AE0829008E49}" dt="2024-12-17T07:43:26.365" v="524"/>
          <ac:spMkLst>
            <pc:docMk/>
            <pc:sldMk cId="0" sldId="260"/>
            <ac:spMk id="22" creationId="{00000000-0000-0000-0000-000000000000}"/>
          </ac:spMkLst>
        </pc:spChg>
        <pc:spChg chg="mod">
          <ac:chgData name="Long Nguyen Hai" userId="S::longnh63@fpt.com::8a77e236-e1a7-4c56-81f2-f70233353bf9" providerId="AD" clId="Web-{2AB7C389-A5F5-5037-2353-AE0829008E49}" dt="2024-12-17T07:43:20.630" v="523" actId="1076"/>
          <ac:spMkLst>
            <pc:docMk/>
            <pc:sldMk cId="0" sldId="260"/>
            <ac:spMk id="23" creationId="{00000000-0000-0000-0000-000000000000}"/>
          </ac:spMkLst>
        </pc:spChg>
      </pc:sldChg>
      <pc:sldChg chg="addSp delSp modSp add replId modNotes">
        <pc:chgData name="Long Nguyen Hai" userId="S::longnh63@fpt.com::8a77e236-e1a7-4c56-81f2-f70233353bf9" providerId="AD" clId="Web-{2AB7C389-A5F5-5037-2353-AE0829008E49}" dt="2024-12-17T07:42:56.098" v="517" actId="20577"/>
        <pc:sldMkLst>
          <pc:docMk/>
          <pc:sldMk cId="2859205199" sldId="266"/>
        </pc:sldMkLst>
        <pc:spChg chg="add del">
          <ac:chgData name="Long Nguyen Hai" userId="S::longnh63@fpt.com::8a77e236-e1a7-4c56-81f2-f70233353bf9" providerId="AD" clId="Web-{2AB7C389-A5F5-5037-2353-AE0829008E49}" dt="2024-12-17T07:01:57.634" v="262"/>
          <ac:spMkLst>
            <pc:docMk/>
            <pc:sldMk cId="2859205199" sldId="266"/>
            <ac:spMk id="3" creationId="{5D1FA8DD-6503-73B1-AFA4-34A9041FEABC}"/>
          </ac:spMkLst>
        </pc:spChg>
        <pc:spChg chg="add del">
          <ac:chgData name="Long Nguyen Hai" userId="S::longnh63@fpt.com::8a77e236-e1a7-4c56-81f2-f70233353bf9" providerId="AD" clId="Web-{2AB7C389-A5F5-5037-2353-AE0829008E49}" dt="2024-12-17T07:01:59.493" v="263"/>
          <ac:spMkLst>
            <pc:docMk/>
            <pc:sldMk cId="2859205199" sldId="266"/>
            <ac:spMk id="9" creationId="{87B679D0-528B-EC24-BB89-AF77DAC23D65}"/>
          </ac:spMkLst>
        </pc:spChg>
        <pc:spChg chg="del">
          <ac:chgData name="Long Nguyen Hai" userId="S::longnh63@fpt.com::8a77e236-e1a7-4c56-81f2-f70233353bf9" providerId="AD" clId="Web-{2AB7C389-A5F5-5037-2353-AE0829008E49}" dt="2024-12-17T07:01:15.585" v="242"/>
          <ac:spMkLst>
            <pc:docMk/>
            <pc:sldMk cId="2859205199" sldId="266"/>
            <ac:spMk id="13" creationId="{00000000-0000-0000-0000-000000000000}"/>
          </ac:spMkLst>
        </pc:spChg>
        <pc:spChg chg="del">
          <ac:chgData name="Long Nguyen Hai" userId="S::longnh63@fpt.com::8a77e236-e1a7-4c56-81f2-f70233353bf9" providerId="AD" clId="Web-{2AB7C389-A5F5-5037-2353-AE0829008E49}" dt="2024-12-17T07:01:41.243" v="256"/>
          <ac:spMkLst>
            <pc:docMk/>
            <pc:sldMk cId="2859205199" sldId="266"/>
            <ac:spMk id="14" creationId="{00000000-0000-0000-0000-000000000000}"/>
          </ac:spMkLst>
        </pc:spChg>
        <pc:spChg chg="mod">
          <ac:chgData name="Long Nguyen Hai" userId="S::longnh63@fpt.com::8a77e236-e1a7-4c56-81f2-f70233353bf9" providerId="AD" clId="Web-{2AB7C389-A5F5-5037-2353-AE0829008E49}" dt="2024-12-17T07:42:56.098" v="517" actId="20577"/>
          <ac:spMkLst>
            <pc:docMk/>
            <pc:sldMk cId="2859205199" sldId="266"/>
            <ac:spMk id="22" creationId="{5A936F79-E927-48A1-96E1-9EEA8D3F3049}"/>
          </ac:spMkLst>
        </pc:spChg>
        <pc:spChg chg="add del">
          <ac:chgData name="Long Nguyen Hai" userId="S::longnh63@fpt.com::8a77e236-e1a7-4c56-81f2-f70233353bf9" providerId="AD" clId="Web-{2AB7C389-A5F5-5037-2353-AE0829008E49}" dt="2024-12-17T07:18:17.388" v="297"/>
          <ac:spMkLst>
            <pc:docMk/>
            <pc:sldMk cId="2859205199" sldId="266"/>
            <ac:spMk id="37" creationId="{160C363B-95C3-F719-5AA6-D1FD5287332F}"/>
          </ac:spMkLst>
        </pc:spChg>
        <pc:spChg chg="add mod">
          <ac:chgData name="Long Nguyen Hai" userId="S::longnh63@fpt.com::8a77e236-e1a7-4c56-81f2-f70233353bf9" providerId="AD" clId="Web-{2AB7C389-A5F5-5037-2353-AE0829008E49}" dt="2024-12-17T07:19:59.439" v="328" actId="1076"/>
          <ac:spMkLst>
            <pc:docMk/>
            <pc:sldMk cId="2859205199" sldId="266"/>
            <ac:spMk id="38" creationId="{FE187F2F-7966-61A2-E9BB-655571EF3645}"/>
          </ac:spMkLst>
        </pc:spChg>
        <pc:spChg chg="add mod">
          <ac:chgData name="Long Nguyen Hai" userId="S::longnh63@fpt.com::8a77e236-e1a7-4c56-81f2-f70233353bf9" providerId="AD" clId="Web-{2AB7C389-A5F5-5037-2353-AE0829008E49}" dt="2024-12-17T07:20:12.658" v="329" actId="20577"/>
          <ac:spMkLst>
            <pc:docMk/>
            <pc:sldMk cId="2859205199" sldId="266"/>
            <ac:spMk id="39" creationId="{08370957-053F-544D-D695-2C6DAB471404}"/>
          </ac:spMkLst>
        </pc:spChg>
        <pc:spChg chg="add mod">
          <ac:chgData name="Long Nguyen Hai" userId="S::longnh63@fpt.com::8a77e236-e1a7-4c56-81f2-f70233353bf9" providerId="AD" clId="Web-{2AB7C389-A5F5-5037-2353-AE0829008E49}" dt="2024-12-17T07:20:42.456" v="339" actId="20577"/>
          <ac:spMkLst>
            <pc:docMk/>
            <pc:sldMk cId="2859205199" sldId="266"/>
            <ac:spMk id="40" creationId="{E5A0F501-E218-2EF5-F941-D793188974F4}"/>
          </ac:spMkLst>
        </pc:spChg>
        <pc:spChg chg="add mod">
          <ac:chgData name="Long Nguyen Hai" userId="S::longnh63@fpt.com::8a77e236-e1a7-4c56-81f2-f70233353bf9" providerId="AD" clId="Web-{2AB7C389-A5F5-5037-2353-AE0829008E49}" dt="2024-12-17T07:21:10.332" v="349" actId="1076"/>
          <ac:spMkLst>
            <pc:docMk/>
            <pc:sldMk cId="2859205199" sldId="266"/>
            <ac:spMk id="41" creationId="{0B160FE4-40DF-E150-FB5A-992045B8BFEF}"/>
          </ac:spMkLst>
        </pc:spChg>
        <pc:grpChg chg="add mod">
          <ac:chgData name="Long Nguyen Hai" userId="S::longnh63@fpt.com::8a77e236-e1a7-4c56-81f2-f70233353bf9" providerId="AD" clId="Web-{2AB7C389-A5F5-5037-2353-AE0829008E49}" dt="2024-12-17T07:19:54.532" v="327" actId="1076"/>
          <ac:grpSpMkLst>
            <pc:docMk/>
            <pc:sldMk cId="2859205199" sldId="266"/>
            <ac:grpSpMk id="15" creationId="{00D8F056-3569-CA49-020C-D313DA95EEA2}"/>
          </ac:grpSpMkLst>
        </pc:grpChg>
        <pc:grpChg chg="del">
          <ac:chgData name="Long Nguyen Hai" userId="S::longnh63@fpt.com::8a77e236-e1a7-4c56-81f2-f70233353bf9" providerId="AD" clId="Web-{2AB7C389-A5F5-5037-2353-AE0829008E49}" dt="2024-12-17T07:02:01.103" v="264"/>
          <ac:grpSpMkLst>
            <pc:docMk/>
            <pc:sldMk cId="2859205199" sldId="266"/>
            <ac:grpSpMk id="16" creationId="{00000000-0000-0000-0000-000000000000}"/>
          </ac:grpSpMkLst>
        </pc:grpChg>
        <pc:grpChg chg="del">
          <ac:chgData name="Long Nguyen Hai" userId="S::longnh63@fpt.com::8a77e236-e1a7-4c56-81f2-f70233353bf9" providerId="AD" clId="Web-{2AB7C389-A5F5-5037-2353-AE0829008E49}" dt="2024-12-17T07:02:02.150" v="265"/>
          <ac:grpSpMkLst>
            <pc:docMk/>
            <pc:sldMk cId="2859205199" sldId="266"/>
            <ac:grpSpMk id="19" creationId="{00000000-0000-0000-0000-000000000000}"/>
          </ac:grpSpMkLst>
        </pc:grpChg>
        <pc:grpChg chg="add del mod">
          <ac:chgData name="Long Nguyen Hai" userId="S::longnh63@fpt.com::8a77e236-e1a7-4c56-81f2-f70233353bf9" providerId="AD" clId="Web-{2AB7C389-A5F5-5037-2353-AE0829008E49}" dt="2024-12-17T07:09:45.573" v="287"/>
          <ac:grpSpMkLst>
            <pc:docMk/>
            <pc:sldMk cId="2859205199" sldId="266"/>
            <ac:grpSpMk id="26" creationId="{1BB0811B-3F9A-A799-9404-5094FC7B183A}"/>
          </ac:grpSpMkLst>
        </pc:grpChg>
        <pc:grpChg chg="add mod">
          <ac:chgData name="Long Nguyen Hai" userId="S::longnh63@fpt.com::8a77e236-e1a7-4c56-81f2-f70233353bf9" providerId="AD" clId="Web-{2AB7C389-A5F5-5037-2353-AE0829008E49}" dt="2024-12-17T07:09:58.354" v="293" actId="1076"/>
          <ac:grpSpMkLst>
            <pc:docMk/>
            <pc:sldMk cId="2859205199" sldId="266"/>
            <ac:grpSpMk id="30" creationId="{A1F2FFF2-785F-79A0-AA4C-B47CFA84CD25}"/>
          </ac:grpSpMkLst>
        </pc:grpChg>
        <pc:grpChg chg="add mod">
          <ac:chgData name="Long Nguyen Hai" userId="S::longnh63@fpt.com::8a77e236-e1a7-4c56-81f2-f70233353bf9" providerId="AD" clId="Web-{2AB7C389-A5F5-5037-2353-AE0829008E49}" dt="2024-12-17T07:09:58.370" v="294" actId="1076"/>
          <ac:grpSpMkLst>
            <pc:docMk/>
            <pc:sldMk cId="2859205199" sldId="266"/>
            <ac:grpSpMk id="31" creationId="{A5BCDEBE-8525-C6EC-CF8D-2E709C8BBCAC}"/>
          </ac:grpSpMkLst>
        </pc:grpChg>
        <pc:grpChg chg="add mod">
          <ac:chgData name="Long Nguyen Hai" userId="S::longnh63@fpt.com::8a77e236-e1a7-4c56-81f2-f70233353bf9" providerId="AD" clId="Web-{2AB7C389-A5F5-5037-2353-AE0829008E49}" dt="2024-12-17T07:09:58.386" v="295" actId="1076"/>
          <ac:grpSpMkLst>
            <pc:docMk/>
            <pc:sldMk cId="2859205199" sldId="266"/>
            <ac:grpSpMk id="34" creationId="{C05611D7-4536-2116-BE75-172F9CDF1364}"/>
          </ac:grpSpMkLst>
        </pc:grpChg>
      </pc:sldChg>
      <pc:sldChg chg="addSp delSp modSp add mod ord replId setBg modNotes">
        <pc:chgData name="Long Nguyen Hai" userId="S::longnh63@fpt.com::8a77e236-e1a7-4c56-81f2-f70233353bf9" providerId="AD" clId="Web-{2AB7C389-A5F5-5037-2353-AE0829008E49}" dt="2024-12-17T07:43:08.786" v="520" actId="20577"/>
        <pc:sldMkLst>
          <pc:docMk/>
          <pc:sldMk cId="180844" sldId="267"/>
        </pc:sldMkLst>
        <pc:spChg chg="del">
          <ac:chgData name="Long Nguyen Hai" userId="S::longnh63@fpt.com::8a77e236-e1a7-4c56-81f2-f70233353bf9" providerId="AD" clId="Web-{2AB7C389-A5F5-5037-2353-AE0829008E49}" dt="2024-12-17T07:24:09.495" v="373"/>
          <ac:spMkLst>
            <pc:docMk/>
            <pc:sldMk cId="180844" sldId="267"/>
            <ac:spMk id="2" creationId="{00000000-0000-0000-0000-000000000000}"/>
          </ac:spMkLst>
        </pc:spChg>
        <pc:spChg chg="ord">
          <ac:chgData name="Long Nguyen Hai" userId="S::longnh63@fpt.com::8a77e236-e1a7-4c56-81f2-f70233353bf9" providerId="AD" clId="Web-{2AB7C389-A5F5-5037-2353-AE0829008E49}" dt="2024-12-17T07:24:54.153" v="384"/>
          <ac:spMkLst>
            <pc:docMk/>
            <pc:sldMk cId="180844" sldId="267"/>
            <ac:spMk id="10" creationId="{00000000-0000-0000-0000-000000000000}"/>
          </ac:spMkLst>
        </pc:spChg>
        <pc:spChg chg="ord">
          <ac:chgData name="Long Nguyen Hai" userId="S::longnh63@fpt.com::8a77e236-e1a7-4c56-81f2-f70233353bf9" providerId="AD" clId="Web-{2AB7C389-A5F5-5037-2353-AE0829008E49}" dt="2024-12-17T07:24:38.480" v="380"/>
          <ac:spMkLst>
            <pc:docMk/>
            <pc:sldMk cId="180844" sldId="267"/>
            <ac:spMk id="15" creationId="{00000000-0000-0000-0000-000000000000}"/>
          </ac:spMkLst>
        </pc:spChg>
        <pc:spChg chg="del">
          <ac:chgData name="Long Nguyen Hai" userId="S::longnh63@fpt.com::8a77e236-e1a7-4c56-81f2-f70233353bf9" providerId="AD" clId="Web-{2AB7C389-A5F5-5037-2353-AE0829008E49}" dt="2024-12-17T07:24:09.495" v="372"/>
          <ac:spMkLst>
            <pc:docMk/>
            <pc:sldMk cId="180844" sldId="267"/>
            <ac:spMk id="16" creationId="{00000000-0000-0000-0000-000000000000}"/>
          </ac:spMkLst>
        </pc:spChg>
        <pc:spChg chg="del">
          <ac:chgData name="Long Nguyen Hai" userId="S::longnh63@fpt.com::8a77e236-e1a7-4c56-81f2-f70233353bf9" providerId="AD" clId="Web-{2AB7C389-A5F5-5037-2353-AE0829008E49}" dt="2024-12-17T07:24:09.495" v="371"/>
          <ac:spMkLst>
            <pc:docMk/>
            <pc:sldMk cId="180844" sldId="267"/>
            <ac:spMk id="17" creationId="{00000000-0000-0000-0000-000000000000}"/>
          </ac:spMkLst>
        </pc:spChg>
        <pc:spChg chg="del">
          <ac:chgData name="Long Nguyen Hai" userId="S::longnh63@fpt.com::8a77e236-e1a7-4c56-81f2-f70233353bf9" providerId="AD" clId="Web-{2AB7C389-A5F5-5037-2353-AE0829008E49}" dt="2024-12-17T07:24:09.495" v="370"/>
          <ac:spMkLst>
            <pc:docMk/>
            <pc:sldMk cId="180844" sldId="267"/>
            <ac:spMk id="18" creationId="{00000000-0000-0000-0000-000000000000}"/>
          </ac:spMkLst>
        </pc:spChg>
        <pc:spChg chg="del">
          <ac:chgData name="Long Nguyen Hai" userId="S::longnh63@fpt.com::8a77e236-e1a7-4c56-81f2-f70233353bf9" providerId="AD" clId="Web-{2AB7C389-A5F5-5037-2353-AE0829008E49}" dt="2024-12-17T07:24:09.495" v="369"/>
          <ac:spMkLst>
            <pc:docMk/>
            <pc:sldMk cId="180844" sldId="267"/>
            <ac:spMk id="19" creationId="{00000000-0000-0000-0000-000000000000}"/>
          </ac:spMkLst>
        </pc:spChg>
        <pc:spChg chg="del">
          <ac:chgData name="Long Nguyen Hai" userId="S::longnh63@fpt.com::8a77e236-e1a7-4c56-81f2-f70233353bf9" providerId="AD" clId="Web-{2AB7C389-A5F5-5037-2353-AE0829008E49}" dt="2024-12-17T07:24:09.495" v="368"/>
          <ac:spMkLst>
            <pc:docMk/>
            <pc:sldMk cId="180844" sldId="267"/>
            <ac:spMk id="20" creationId="{00000000-0000-0000-0000-000000000000}"/>
          </ac:spMkLst>
        </pc:spChg>
        <pc:spChg chg="del">
          <ac:chgData name="Long Nguyen Hai" userId="S::longnh63@fpt.com::8a77e236-e1a7-4c56-81f2-f70233353bf9" providerId="AD" clId="Web-{2AB7C389-A5F5-5037-2353-AE0829008E49}" dt="2024-12-17T07:24:02.604" v="366"/>
          <ac:spMkLst>
            <pc:docMk/>
            <pc:sldMk cId="180844" sldId="267"/>
            <ac:spMk id="21" creationId="{00000000-0000-0000-0000-000000000000}"/>
          </ac:spMkLst>
        </pc:spChg>
        <pc:spChg chg="del">
          <ac:chgData name="Long Nguyen Hai" userId="S::longnh63@fpt.com::8a77e236-e1a7-4c56-81f2-f70233353bf9" providerId="AD" clId="Web-{2AB7C389-A5F5-5037-2353-AE0829008E49}" dt="2024-12-17T07:24:17.995" v="376"/>
          <ac:spMkLst>
            <pc:docMk/>
            <pc:sldMk cId="180844" sldId="267"/>
            <ac:spMk id="22" creationId="{00000000-0000-0000-0000-000000000000}"/>
          </ac:spMkLst>
        </pc:spChg>
        <pc:spChg chg="mod ord">
          <ac:chgData name="Long Nguyen Hai" userId="S::longnh63@fpt.com::8a77e236-e1a7-4c56-81f2-f70233353bf9" providerId="AD" clId="Web-{2AB7C389-A5F5-5037-2353-AE0829008E49}" dt="2024-12-17T07:43:08.786" v="520" actId="20577"/>
          <ac:spMkLst>
            <pc:docMk/>
            <pc:sldMk cId="180844" sldId="267"/>
            <ac:spMk id="23" creationId="{00000000-0000-0000-0000-000000000000}"/>
          </ac:spMkLst>
        </pc:spChg>
        <pc:spChg chg="add del">
          <ac:chgData name="Long Nguyen Hai" userId="S::longnh63@fpt.com::8a77e236-e1a7-4c56-81f2-f70233353bf9" providerId="AD" clId="Web-{2AB7C389-A5F5-5037-2353-AE0829008E49}" dt="2024-12-17T07:24:38.480" v="380"/>
          <ac:spMkLst>
            <pc:docMk/>
            <pc:sldMk cId="180844" sldId="267"/>
            <ac:spMk id="29" creationId="{A5A17FC0-D416-4C8B-A9E6-5924D352B986}"/>
          </ac:spMkLst>
        </pc:spChg>
        <pc:grpChg chg="mod">
          <ac:chgData name="Long Nguyen Hai" userId="S::longnh63@fpt.com::8a77e236-e1a7-4c56-81f2-f70233353bf9" providerId="AD" clId="Web-{2AB7C389-A5F5-5037-2353-AE0829008E49}" dt="2024-12-17T07:24:38.480" v="380"/>
          <ac:grpSpMkLst>
            <pc:docMk/>
            <pc:sldMk cId="180844" sldId="267"/>
            <ac:grpSpMk id="3" creationId="{00000000-0000-0000-0000-000000000000}"/>
          </ac:grpSpMkLst>
        </pc:grpChg>
        <pc:grpChg chg="mod">
          <ac:chgData name="Long Nguyen Hai" userId="S::longnh63@fpt.com::8a77e236-e1a7-4c56-81f2-f70233353bf9" providerId="AD" clId="Web-{2AB7C389-A5F5-5037-2353-AE0829008E49}" dt="2024-12-17T07:24:38.480" v="380"/>
          <ac:grpSpMkLst>
            <pc:docMk/>
            <pc:sldMk cId="180844" sldId="267"/>
            <ac:grpSpMk id="6" creationId="{00000000-0000-0000-0000-000000000000}"/>
          </ac:grpSpMkLst>
        </pc:grpChg>
        <pc:grpChg chg="mod">
          <ac:chgData name="Long Nguyen Hai" userId="S::longnh63@fpt.com::8a77e236-e1a7-4c56-81f2-f70233353bf9" providerId="AD" clId="Web-{2AB7C389-A5F5-5037-2353-AE0829008E49}" dt="2024-12-17T07:24:38.480" v="380"/>
          <ac:grpSpMkLst>
            <pc:docMk/>
            <pc:sldMk cId="180844" sldId="267"/>
            <ac:grpSpMk id="9" creationId="{00000000-0000-0000-0000-000000000000}"/>
          </ac:grpSpMkLst>
        </pc:grpChg>
        <pc:grpChg chg="mod ord">
          <ac:chgData name="Long Nguyen Hai" userId="S::longnh63@fpt.com::8a77e236-e1a7-4c56-81f2-f70233353bf9" providerId="AD" clId="Web-{2AB7C389-A5F5-5037-2353-AE0829008E49}" dt="2024-12-17T07:24:38.480" v="380"/>
          <ac:grpSpMkLst>
            <pc:docMk/>
            <pc:sldMk cId="180844" sldId="267"/>
            <ac:grpSpMk id="12" creationId="{00000000-0000-0000-0000-000000000000}"/>
          </ac:grpSpMkLst>
        </pc:grpChg>
        <pc:picChg chg="add mod ord">
          <ac:chgData name="Long Nguyen Hai" userId="S::longnh63@fpt.com::8a77e236-e1a7-4c56-81f2-f70233353bf9" providerId="AD" clId="Web-{2AB7C389-A5F5-5037-2353-AE0829008E49}" dt="2024-12-17T07:25:04.169" v="385"/>
          <ac:picMkLst>
            <pc:docMk/>
            <pc:sldMk cId="180844" sldId="267"/>
            <ac:picMk id="24" creationId="{587C51B5-A226-CF55-C388-CCFAAFC3C167}"/>
          </ac:picMkLst>
        </pc:picChg>
        <pc:cxnChg chg="add">
          <ac:chgData name="Long Nguyen Hai" userId="S::longnh63@fpt.com::8a77e236-e1a7-4c56-81f2-f70233353bf9" providerId="AD" clId="Web-{2AB7C389-A5F5-5037-2353-AE0829008E49}" dt="2024-12-17T07:24:32.636" v="379"/>
          <ac:cxnSpMkLst>
            <pc:docMk/>
            <pc:sldMk cId="180844" sldId="267"/>
            <ac:cxnSpMk id="35" creationId="{3B2791FB-B2F7-4BBE-B8D8-74C37FF9E85C}"/>
          </ac:cxnSpMkLst>
        </pc:cxnChg>
        <pc:cxnChg chg="del">
          <ac:chgData name="Long Nguyen Hai" userId="S::longnh63@fpt.com::8a77e236-e1a7-4c56-81f2-f70233353bf9" providerId="AD" clId="Web-{2AB7C389-A5F5-5037-2353-AE0829008E49}" dt="2024-12-17T07:24:38.480" v="380"/>
          <ac:cxnSpMkLst>
            <pc:docMk/>
            <pc:sldMk cId="180844" sldId="267"/>
            <ac:cxnSpMk id="37" creationId="{9891B5DE-6811-4844-BB18-472A3F360EE5}"/>
          </ac:cxnSpMkLst>
        </pc:cxnChg>
        <pc:cxnChg chg="add del">
          <ac:chgData name="Long Nguyen Hai" userId="S::longnh63@fpt.com::8a77e236-e1a7-4c56-81f2-f70233353bf9" providerId="AD" clId="Web-{2AB7C389-A5F5-5037-2353-AE0829008E49}" dt="2024-12-17T07:24:38.480" v="380"/>
          <ac:cxnSpMkLst>
            <pc:docMk/>
            <pc:sldMk cId="180844" sldId="267"/>
            <ac:cxnSpMk id="39" creationId="{77A9CA3A-7216-41E0-B3CD-058077FD396D}"/>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63EEE4-B1EC-4CC2-B415-5F48C60F172F}" type="datetimeFigureOut">
              <a:t>2024/12/18</a:t>
            </a:fld>
            <a:endParaRPr lang="vi-VN"/>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987810-38A0-4764-B021-2AB7DCDE7533}" type="slidenum">
              <a:t>‹#›</a:t>
            </a:fld>
            <a:endParaRPr lang="vi-VN"/>
          </a:p>
        </p:txBody>
      </p:sp>
    </p:spTree>
    <p:extLst>
      <p:ext uri="{BB962C8B-B14F-4D97-AF65-F5344CB8AC3E}">
        <p14:creationId xmlns:p14="http://schemas.microsoft.com/office/powerpoint/2010/main" val="365705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smtClean="0"/>
              <a:t>Good morning everyone,</a:t>
            </a:r>
            <a:endParaRPr lang="vi-VN" altLang="ja-JP" dirty="0" smtClean="0"/>
          </a:p>
          <a:p>
            <a:r>
              <a:rPr lang="en-US" altLang="ja-JP" dirty="0" smtClean="0"/>
              <a:t>Thank you for being here today for my presentation. </a:t>
            </a:r>
            <a:endParaRPr lang="vi-VN" altLang="ja-JP" dirty="0" smtClean="0">
              <a:latin typeface="+mn-lt"/>
              <a:cs typeface="Arial" panose="020B0604020202020204" pitchFamily="34" charset="0"/>
            </a:endParaRPr>
          </a:p>
          <a:p>
            <a:r>
              <a:rPr lang="en-US" altLang="ja-JP" dirty="0" smtClean="0"/>
              <a:t>My name is Long Nguyen, and I currently work as an Agile consultant. I’m thrilled to have the opportunity to share my knowledge about Agile and discuss how adopting an Agile mindset can benefit your company in the near future.</a:t>
            </a:r>
            <a:endParaRPr lang="vi-VN" altLang="ja-JP" dirty="0" smtClean="0">
              <a:latin typeface="Arial"/>
              <a:cs typeface="Arial"/>
            </a:endParaRPr>
          </a:p>
          <a:p>
            <a:endParaRPr lang="en-US" altLang="ja-JP" dirty="0" smtClean="0"/>
          </a:p>
          <a:p>
            <a:r>
              <a:rPr lang="en-US" altLang="ja-JP" dirty="0" smtClean="0"/>
              <a:t>My presentation will focus on two main parts:</a:t>
            </a:r>
            <a:endParaRPr lang="vi-VN" altLang="ja-JP" dirty="0" smtClean="0"/>
          </a:p>
          <a:p>
            <a:pPr marL="285750" indent="-285750">
              <a:buFont typeface="Arial"/>
              <a:buChar char="•"/>
            </a:pPr>
            <a:r>
              <a:rPr lang="en-US" altLang="ja-JP" b="1" dirty="0" smtClean="0"/>
              <a:t>Part 1 (Agile Foundations):</a:t>
            </a:r>
            <a:r>
              <a:rPr lang="en-US" altLang="ja-JP" dirty="0" smtClean="0"/>
              <a:t> How </a:t>
            </a:r>
            <a:r>
              <a:rPr lang="en-US" altLang="ja-JP" dirty="0" err="1" smtClean="0"/>
              <a:t>WorldVisitZ</a:t>
            </a:r>
            <a:r>
              <a:rPr lang="en-US" altLang="ja-JP" dirty="0" smtClean="0"/>
              <a:t> can benefit from Agile software development.</a:t>
            </a:r>
            <a:endParaRPr lang="vi-VN" altLang="ja-JP" dirty="0" smtClean="0"/>
          </a:p>
          <a:p>
            <a:pPr marL="285750" indent="-285750">
              <a:buFont typeface="Arial"/>
              <a:buChar char="•"/>
            </a:pPr>
            <a:r>
              <a:rPr lang="en-US" altLang="ja-JP" b="1" dirty="0" smtClean="0"/>
              <a:t>Part 2 (Agile Onboarding):</a:t>
            </a:r>
            <a:r>
              <a:rPr lang="en-US" altLang="ja-JP" dirty="0" smtClean="0"/>
              <a:t> The optimal Agile framework for </a:t>
            </a:r>
            <a:r>
              <a:rPr lang="en-US" altLang="ja-JP" dirty="0" err="1" smtClean="0"/>
              <a:t>WorldVisitZ</a:t>
            </a:r>
            <a:r>
              <a:rPr lang="en-US" altLang="ja-JP" dirty="0" smtClean="0"/>
              <a:t>.</a:t>
            </a:r>
            <a:endParaRPr lang="vi-VN" altLang="ja-JP" dirty="0" smtClean="0"/>
          </a:p>
          <a:p>
            <a:pPr marL="285750" indent="-285750">
              <a:buFont typeface="Arial"/>
              <a:buChar char="•"/>
            </a:pPr>
            <a:endParaRPr lang="en-US" altLang="ja-JP" dirty="0" smtClean="0"/>
          </a:p>
          <a:p>
            <a:r>
              <a:rPr lang="en-US" altLang="ja-JP" dirty="0" smtClean="0"/>
              <a:t>I believe that my insights into the Agile mindset will open the door to a new way of efficiently managing your projects in the future.</a:t>
            </a:r>
            <a:endParaRPr lang="vi-VN" altLang="ja-JP" dirty="0" smtClean="0"/>
          </a:p>
          <a:p>
            <a:r>
              <a:rPr lang="en-US" altLang="ja-JP" dirty="0" smtClean="0">
                <a:latin typeface="+mn-lt"/>
                <a:ea typeface="Calibri"/>
                <a:cs typeface="Calibri"/>
              </a:rPr>
              <a:t>If you have any questions, don't </a:t>
            </a:r>
            <a:r>
              <a:rPr lang="en-US" altLang="ja-JP" dirty="0" smtClean="0"/>
              <a:t>hesitated </a:t>
            </a:r>
            <a:r>
              <a:rPr lang="en-US" altLang="ja-JP" dirty="0" smtClean="0">
                <a:latin typeface="+mn-lt"/>
                <a:ea typeface="Calibri"/>
                <a:cs typeface="Calibri"/>
              </a:rPr>
              <a:t>to let me know.</a:t>
            </a:r>
          </a:p>
        </p:txBody>
      </p:sp>
      <p:sp>
        <p:nvSpPr>
          <p:cNvPr id="4" name="Slide Number Placeholder 3"/>
          <p:cNvSpPr>
            <a:spLocks noGrp="1"/>
          </p:cNvSpPr>
          <p:nvPr>
            <p:ph type="sldNum" sz="quarter" idx="10"/>
          </p:nvPr>
        </p:nvSpPr>
        <p:spPr/>
        <p:txBody>
          <a:bodyPr/>
          <a:lstStyle/>
          <a:p>
            <a:fld id="{C1987810-38A0-4764-B021-2AB7DCDE7533}" type="slidenum">
              <a:rPr lang="en-US" altLang="ja-JP" smtClean="0"/>
              <a:t>1</a:t>
            </a:fld>
            <a:endParaRPr lang="ja-JP" altLang="en-US"/>
          </a:p>
        </p:txBody>
      </p:sp>
    </p:spTree>
    <p:extLst>
      <p:ext uri="{BB962C8B-B14F-4D97-AF65-F5344CB8AC3E}">
        <p14:creationId xmlns:p14="http://schemas.microsoft.com/office/powerpoint/2010/main" val="1919542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Scrum events are the heartbeat of the Scrum framework, designed to provide structure and consistency for the team’s collaboration. Each event serves a unique purpose, ensuring alignment, transparency, and continuous improvement throughout the development process. These time-boxed ceremonies create opportunities for the team to plan, reflect, and adapt their approach to deliver maximum value. Let’s explore the key Scrum events: </a:t>
            </a:r>
            <a:r>
              <a:rPr lang="en-US" altLang="ja-JP" b="1" dirty="0" smtClean="0"/>
              <a:t>Sprint Planning</a:t>
            </a:r>
            <a:r>
              <a:rPr lang="en-US" altLang="ja-JP" dirty="0" smtClean="0"/>
              <a:t>, the </a:t>
            </a:r>
            <a:r>
              <a:rPr lang="en-US" altLang="ja-JP" b="1" dirty="0" smtClean="0"/>
              <a:t>Daily Scrum</a:t>
            </a:r>
            <a:r>
              <a:rPr lang="en-US" altLang="ja-JP" dirty="0" smtClean="0"/>
              <a:t>, the </a:t>
            </a:r>
            <a:r>
              <a:rPr lang="en-US" altLang="ja-JP" b="1" dirty="0" smtClean="0"/>
              <a:t>Sprint Review</a:t>
            </a:r>
            <a:r>
              <a:rPr lang="en-US" altLang="ja-JP" dirty="0" smtClean="0"/>
              <a:t>, and the </a:t>
            </a:r>
            <a:r>
              <a:rPr lang="en-US" altLang="ja-JP" b="1" dirty="0" smtClean="0"/>
              <a:t>Sprint Retrospective</a:t>
            </a:r>
            <a:r>
              <a:rPr lang="en-US" altLang="ja-JP" dirty="0" smtClean="0"/>
              <a:t>, to see how they contribute to a seamless and effective workflow.</a:t>
            </a:r>
          </a:p>
          <a:p>
            <a:endParaRPr kumimoji="1" lang="ja-JP" altLang="en-US" dirty="0"/>
          </a:p>
        </p:txBody>
      </p:sp>
      <p:sp>
        <p:nvSpPr>
          <p:cNvPr id="4" name="Slide Number Placeholder 3"/>
          <p:cNvSpPr>
            <a:spLocks noGrp="1"/>
          </p:cNvSpPr>
          <p:nvPr>
            <p:ph type="sldNum" sz="quarter" idx="10"/>
          </p:nvPr>
        </p:nvSpPr>
        <p:spPr/>
        <p:txBody>
          <a:bodyPr/>
          <a:lstStyle/>
          <a:p>
            <a:fld id="{C1987810-38A0-4764-B021-2AB7DCDE7533}" type="slidenum">
              <a:rPr lang="en-US" altLang="ja-JP" smtClean="0"/>
              <a:t>13</a:t>
            </a:fld>
            <a:endParaRPr lang="ja-JP" altLang="en-US"/>
          </a:p>
        </p:txBody>
      </p:sp>
    </p:spTree>
    <p:extLst>
      <p:ext uri="{BB962C8B-B14F-4D97-AF65-F5344CB8AC3E}">
        <p14:creationId xmlns:p14="http://schemas.microsoft.com/office/powerpoint/2010/main" val="14215079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smtClean="0"/>
              <a:t>These artifacts act as tangible outputs or tools that enable the team to organize, track, and share their work effectively. They provide a clear window into the current state of the project, what has been completed, and what still lies ahead. By leveraging these artifacts, Scrum teams ensure they remain focused on delivering value to the customer while continuously improving their processes. Now, let’s dive into the three key Scrum artifacts: the </a:t>
            </a:r>
            <a:r>
              <a:rPr lang="en-US" altLang="ja-JP" b="1" dirty="0" smtClean="0"/>
              <a:t>Product Backlog</a:t>
            </a:r>
            <a:r>
              <a:rPr lang="en-US" altLang="ja-JP" dirty="0" smtClean="0"/>
              <a:t>, the </a:t>
            </a:r>
            <a:r>
              <a:rPr lang="en-US" altLang="ja-JP" b="1" dirty="0" smtClean="0"/>
              <a:t>Sprint Backlog</a:t>
            </a:r>
            <a:r>
              <a:rPr lang="en-US" altLang="ja-JP" dirty="0" smtClean="0"/>
              <a:t>, and the </a:t>
            </a:r>
            <a:r>
              <a:rPr lang="en-US" altLang="ja-JP" b="1" dirty="0" smtClean="0"/>
              <a:t>Increment</a:t>
            </a:r>
            <a:r>
              <a:rPr lang="en-US" altLang="ja-JP" dirty="0" smtClean="0"/>
              <a:t>.</a:t>
            </a:r>
          </a:p>
          <a:p>
            <a:endParaRPr kumimoji="1" lang="en-US" altLang="ja-JP" dirty="0" smtClean="0"/>
          </a:p>
          <a:p>
            <a:r>
              <a:rPr lang="en-US" altLang="ja-JP" b="1" dirty="0" smtClean="0"/>
              <a:t>Product Backlog</a:t>
            </a:r>
            <a:r>
              <a:rPr lang="en-US" altLang="ja-JP" dirty="0" smtClean="0"/>
              <a:t>:</a:t>
            </a:r>
          </a:p>
          <a:p>
            <a:r>
              <a:rPr lang="en-US" altLang="ja-JP" dirty="0" smtClean="0"/>
              <a:t>This serves as the single source of truth for all requirements.</a:t>
            </a:r>
          </a:p>
          <a:p>
            <a:r>
              <a:rPr lang="en-US" altLang="ja-JP" dirty="0" smtClean="0"/>
              <a:t>For SocialKare.gov, the Product Backlog might include items such as:</a:t>
            </a:r>
          </a:p>
          <a:p>
            <a:pPr lvl="1"/>
            <a:r>
              <a:rPr lang="en-US" altLang="ja-JP" dirty="0" smtClean="0"/>
              <a:t>User registration functionality</a:t>
            </a:r>
          </a:p>
          <a:p>
            <a:pPr lvl="1"/>
            <a:r>
              <a:rPr lang="en-US" altLang="ja-JP" dirty="0" smtClean="0"/>
              <a:t>Eligibility verification workflow</a:t>
            </a:r>
          </a:p>
          <a:p>
            <a:pPr lvl="1"/>
            <a:r>
              <a:rPr lang="en-US" altLang="ja-JP" dirty="0" smtClean="0"/>
              <a:t>Integration with government databases</a:t>
            </a:r>
          </a:p>
          <a:p>
            <a:pPr lvl="1"/>
            <a:r>
              <a:rPr lang="en-US" altLang="ja-JP" dirty="0" smtClean="0"/>
              <a:t>User interface enhancements for accessibility</a:t>
            </a:r>
          </a:p>
          <a:p>
            <a:r>
              <a:rPr lang="en-US" altLang="ja-JP" dirty="0" smtClean="0"/>
              <a:t>The </a:t>
            </a:r>
            <a:r>
              <a:rPr lang="en-US" altLang="ja-JP" b="1" dirty="0" smtClean="0"/>
              <a:t>Product Owner</a:t>
            </a:r>
            <a:r>
              <a:rPr lang="en-US" altLang="ja-JP" dirty="0" smtClean="0"/>
              <a:t> continuously refines and prioritizes the backlog, ensuring the team works on high-value features first, such as basic enrollment forms.</a:t>
            </a:r>
          </a:p>
          <a:p>
            <a:r>
              <a:rPr lang="en-US" altLang="ja-JP" b="1" dirty="0" smtClean="0"/>
              <a:t>Sprint Backlog</a:t>
            </a:r>
            <a:r>
              <a:rPr lang="en-US" altLang="ja-JP" dirty="0" smtClean="0"/>
              <a:t>:</a:t>
            </a:r>
          </a:p>
          <a:p>
            <a:r>
              <a:rPr lang="en-US" altLang="ja-JP" dirty="0" smtClean="0"/>
              <a:t>For each Sprint, the team selects a subset of items from the Product Backlog to complete.</a:t>
            </a:r>
          </a:p>
          <a:p>
            <a:r>
              <a:rPr lang="en-US" altLang="ja-JP" dirty="0" smtClean="0"/>
              <a:t>For example, in Sprint 1, the focus might be on building and testing the </a:t>
            </a:r>
            <a:r>
              <a:rPr lang="en-US" altLang="ja-JP" b="1" dirty="0" smtClean="0"/>
              <a:t>user registration page</a:t>
            </a:r>
            <a:r>
              <a:rPr lang="en-US" altLang="ja-JP" dirty="0" smtClean="0"/>
              <a:t>.</a:t>
            </a:r>
          </a:p>
          <a:p>
            <a:r>
              <a:rPr lang="en-US" altLang="ja-JP" dirty="0" smtClean="0"/>
              <a:t>The Sprint Backlog includes:</a:t>
            </a:r>
          </a:p>
          <a:p>
            <a:pPr lvl="1"/>
            <a:r>
              <a:rPr lang="en-US" altLang="ja-JP" dirty="0" smtClean="0"/>
              <a:t>Tasks for coding the registration form</a:t>
            </a:r>
          </a:p>
          <a:p>
            <a:pPr lvl="1"/>
            <a:r>
              <a:rPr lang="en-US" altLang="ja-JP" dirty="0" smtClean="0"/>
              <a:t>Implementing backend data validation</a:t>
            </a:r>
          </a:p>
          <a:p>
            <a:pPr lvl="1"/>
            <a:r>
              <a:rPr lang="en-US" altLang="ja-JP" dirty="0" smtClean="0"/>
              <a:t>Writing test cases for user input</a:t>
            </a:r>
          </a:p>
          <a:p>
            <a:r>
              <a:rPr lang="en-US" altLang="ja-JP" dirty="0" smtClean="0"/>
              <a:t>The </a:t>
            </a:r>
            <a:r>
              <a:rPr lang="en-US" altLang="ja-JP" b="1" dirty="0" smtClean="0"/>
              <a:t>Development Team</a:t>
            </a:r>
            <a:r>
              <a:rPr lang="en-US" altLang="ja-JP" dirty="0" smtClean="0"/>
              <a:t> regularly updates progress during Daily Standups, keeping everyone aligned and transparent.</a:t>
            </a:r>
          </a:p>
          <a:p>
            <a:r>
              <a:rPr lang="en-US" altLang="ja-JP" b="1" dirty="0" smtClean="0"/>
              <a:t>Increment</a:t>
            </a:r>
            <a:r>
              <a:rPr lang="en-US" altLang="ja-JP" dirty="0" smtClean="0"/>
              <a:t>:</a:t>
            </a:r>
          </a:p>
          <a:p>
            <a:r>
              <a:rPr lang="en-US" altLang="ja-JP" dirty="0" smtClean="0"/>
              <a:t>By the end of each Sprint, the team delivers a working, shippable product increment.</a:t>
            </a:r>
          </a:p>
          <a:p>
            <a:r>
              <a:rPr lang="en-US" altLang="ja-JP" dirty="0" smtClean="0"/>
              <a:t>In this case, the increment might be a fully functional </a:t>
            </a:r>
            <a:r>
              <a:rPr lang="en-US" altLang="ja-JP" b="1" dirty="0" smtClean="0"/>
              <a:t>registration module</a:t>
            </a:r>
            <a:r>
              <a:rPr lang="en-US" altLang="ja-JP" dirty="0" smtClean="0"/>
              <a:t> that stakeholders can interact with.</a:t>
            </a:r>
          </a:p>
          <a:p>
            <a:r>
              <a:rPr lang="en-US" altLang="ja-JP" dirty="0" smtClean="0"/>
              <a:t>This allows the team to gather early feedback from government officials and make improvements before moving on to more complex features like </a:t>
            </a:r>
            <a:r>
              <a:rPr lang="en-US" altLang="ja-JP" b="1" dirty="0" smtClean="0"/>
              <a:t>eligibility verification</a:t>
            </a:r>
            <a:r>
              <a:rPr lang="en-US" altLang="ja-JP" dirty="0" smtClean="0"/>
              <a:t>.</a:t>
            </a:r>
          </a:p>
          <a:p>
            <a:endParaRPr kumimoji="1" lang="ja-JP" altLang="en-US" dirty="0"/>
          </a:p>
        </p:txBody>
      </p:sp>
      <p:sp>
        <p:nvSpPr>
          <p:cNvPr id="4" name="Slide Number Placeholder 3"/>
          <p:cNvSpPr>
            <a:spLocks noGrp="1"/>
          </p:cNvSpPr>
          <p:nvPr>
            <p:ph type="sldNum" sz="quarter" idx="10"/>
          </p:nvPr>
        </p:nvSpPr>
        <p:spPr/>
        <p:txBody>
          <a:bodyPr/>
          <a:lstStyle/>
          <a:p>
            <a:fld id="{C1987810-38A0-4764-B021-2AB7DCDE7533}" type="slidenum">
              <a:rPr lang="en-US" altLang="ja-JP" smtClean="0"/>
              <a:t>14</a:t>
            </a:fld>
            <a:endParaRPr lang="ja-JP" altLang="en-US"/>
          </a:p>
        </p:txBody>
      </p:sp>
    </p:spTree>
    <p:extLst>
      <p:ext uri="{BB962C8B-B14F-4D97-AF65-F5344CB8AC3E}">
        <p14:creationId xmlns:p14="http://schemas.microsoft.com/office/powerpoint/2010/main" val="350324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smtClean="0"/>
              <a:t>I’d like to introduce about Kanban and Lean Principle</a:t>
            </a:r>
            <a:r>
              <a:rPr kumimoji="1" lang="en-US" altLang="ja-JP" baseline="0" dirty="0" smtClean="0"/>
              <a:t>s is foundation of Kanban </a:t>
            </a:r>
            <a:r>
              <a:rPr kumimoji="1" lang="en-US" altLang="ja-JP" dirty="0" smtClean="0"/>
              <a:t>Framework</a:t>
            </a:r>
            <a:endParaRPr kumimoji="1" lang="ja-JP" altLang="en-US" dirty="0"/>
          </a:p>
        </p:txBody>
      </p:sp>
      <p:sp>
        <p:nvSpPr>
          <p:cNvPr id="4" name="Slide Number Placeholder 3"/>
          <p:cNvSpPr>
            <a:spLocks noGrp="1"/>
          </p:cNvSpPr>
          <p:nvPr>
            <p:ph type="sldNum" sz="quarter" idx="10"/>
          </p:nvPr>
        </p:nvSpPr>
        <p:spPr/>
        <p:txBody>
          <a:bodyPr/>
          <a:lstStyle/>
          <a:p>
            <a:fld id="{C1987810-38A0-4764-B021-2AB7DCDE7533}" type="slidenum">
              <a:rPr lang="en-US" altLang="ja-JP" smtClean="0"/>
              <a:t>15</a:t>
            </a:fld>
            <a:endParaRPr lang="ja-JP" altLang="en-US"/>
          </a:p>
        </p:txBody>
      </p:sp>
    </p:spTree>
    <p:extLst>
      <p:ext uri="{BB962C8B-B14F-4D97-AF65-F5344CB8AC3E}">
        <p14:creationId xmlns:p14="http://schemas.microsoft.com/office/powerpoint/2010/main" val="1791636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smtClean="0"/>
              <a:t>I’d like to introduce about Kanban and Lean Principle</a:t>
            </a:r>
            <a:r>
              <a:rPr kumimoji="1" lang="en-US" altLang="ja-JP" baseline="0" dirty="0" smtClean="0"/>
              <a:t>s is foundation of Kanban </a:t>
            </a:r>
            <a:r>
              <a:rPr kumimoji="1" lang="en-US" altLang="ja-JP" dirty="0" smtClean="0"/>
              <a:t>Framework:</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ja-JP" dirty="0" smtClean="0"/>
              <a:t>When exploring Kanban, it’s important to highlight its foundational principles and tools that make it so effective for managing workflows and enhancing productivity. At the heart of Kanban are its </a:t>
            </a:r>
            <a:r>
              <a:rPr lang="en-US" altLang="ja-JP" b="1" dirty="0" smtClean="0"/>
              <a:t>five principles</a:t>
            </a:r>
            <a:r>
              <a:rPr lang="en-US" altLang="ja-JP" dirty="0" smtClean="0"/>
              <a:t>, which provide a structured yet flexible approach to optimizing processes and delivering value. These principles focus on visualizing work, managing flow, and fostering continuous improvement, creating an environment where teams can thrive.</a:t>
            </a:r>
          </a:p>
          <a:p>
            <a:pPr marL="628650" lvl="1" indent="-171450">
              <a:buFont typeface="Arial" panose="020B0604020202020204" pitchFamily="34" charset="0"/>
              <a:buChar char="•"/>
            </a:pPr>
            <a:r>
              <a:rPr lang="en-US" altLang="ja-JP" sz="1200" b="1" i="0" kern="1200" dirty="0" smtClean="0">
                <a:solidFill>
                  <a:schemeClr val="tx1"/>
                </a:solidFill>
                <a:effectLst/>
                <a:latin typeface="+mn-lt"/>
                <a:ea typeface="+mn-ea"/>
                <a:cs typeface="+mn-cs"/>
              </a:rPr>
              <a:t>Visualize the Flow</a:t>
            </a:r>
            <a:r>
              <a:rPr lang="en-US" altLang="ja-JP" sz="1200" b="0" i="0" kern="1200" dirty="0" smtClean="0">
                <a:solidFill>
                  <a:schemeClr val="tx1"/>
                </a:solidFill>
                <a:effectLst/>
                <a:latin typeface="+mn-lt"/>
                <a:ea typeface="+mn-ea"/>
                <a:cs typeface="+mn-cs"/>
              </a:rPr>
              <a:t> - The Team visualizes the workflow, which helps in organizing, tracking, and optimizing the work.</a:t>
            </a:r>
          </a:p>
          <a:p>
            <a:pPr marL="628650" lvl="1" indent="-171450">
              <a:buFont typeface="Arial" panose="020B0604020202020204" pitchFamily="34" charset="0"/>
              <a:buChar char="•"/>
            </a:pPr>
            <a:r>
              <a:rPr lang="en-US" altLang="ja-JP" sz="1200" b="1" i="0" kern="1200" dirty="0" smtClean="0">
                <a:solidFill>
                  <a:schemeClr val="tx1"/>
                </a:solidFill>
                <a:effectLst/>
                <a:latin typeface="+mn-lt"/>
                <a:ea typeface="+mn-ea"/>
                <a:cs typeface="+mn-cs"/>
              </a:rPr>
              <a:t>Limit Work in Progress</a:t>
            </a:r>
            <a:r>
              <a:rPr lang="en-US" altLang="ja-JP" sz="1200" b="0" i="0" kern="1200" dirty="0" smtClean="0">
                <a:solidFill>
                  <a:schemeClr val="tx1"/>
                </a:solidFill>
                <a:effectLst/>
                <a:latin typeface="+mn-lt"/>
                <a:ea typeface="+mn-ea"/>
                <a:cs typeface="+mn-cs"/>
              </a:rPr>
              <a:t>- Limiting WIP helps to smooth the flow of work, reduce lead times, improve quality and delivery more frequently.</a:t>
            </a:r>
          </a:p>
          <a:p>
            <a:pPr marL="628650" lvl="1" indent="-171450">
              <a:buFont typeface="Arial" panose="020B0604020202020204" pitchFamily="34" charset="0"/>
              <a:buChar char="•"/>
            </a:pPr>
            <a:r>
              <a:rPr lang="en-US" altLang="ja-JP" sz="1200" b="1" i="0" kern="1200" dirty="0" smtClean="0">
                <a:solidFill>
                  <a:schemeClr val="tx1"/>
                </a:solidFill>
                <a:effectLst/>
                <a:latin typeface="+mn-lt"/>
                <a:ea typeface="+mn-ea"/>
                <a:cs typeface="+mn-cs"/>
              </a:rPr>
              <a:t>Manage Flow</a:t>
            </a:r>
            <a:r>
              <a:rPr lang="en-US" altLang="ja-JP" sz="1200" b="0" i="0" kern="1200" dirty="0" smtClean="0">
                <a:solidFill>
                  <a:schemeClr val="tx1"/>
                </a:solidFill>
                <a:effectLst/>
                <a:latin typeface="+mn-lt"/>
                <a:ea typeface="+mn-ea"/>
                <a:cs typeface="+mn-cs"/>
              </a:rPr>
              <a:t> - By Monitoring and measuring the flow of work, issues are identified as soon as possible, which improves delivery predictability.</a:t>
            </a:r>
          </a:p>
          <a:p>
            <a:pPr marL="628650" lvl="1" indent="-171450">
              <a:buFont typeface="Arial" panose="020B0604020202020204" pitchFamily="34" charset="0"/>
              <a:buChar char="•"/>
            </a:pPr>
            <a:r>
              <a:rPr lang="en-US" altLang="ja-JP" sz="1200" b="1" i="0" kern="1200" dirty="0" smtClean="0">
                <a:solidFill>
                  <a:schemeClr val="tx1"/>
                </a:solidFill>
                <a:effectLst/>
                <a:latin typeface="+mn-lt"/>
                <a:ea typeface="+mn-ea"/>
                <a:cs typeface="+mn-cs"/>
              </a:rPr>
              <a:t>Make Policies Explicit</a:t>
            </a:r>
            <a:r>
              <a:rPr lang="en-US" altLang="ja-JP" sz="1200" b="0" i="0" kern="1200" dirty="0" smtClean="0">
                <a:solidFill>
                  <a:schemeClr val="tx1"/>
                </a:solidFill>
                <a:effectLst/>
                <a:latin typeface="+mn-lt"/>
                <a:ea typeface="+mn-ea"/>
                <a:cs typeface="+mn-cs"/>
              </a:rPr>
              <a:t> - Establishing policies provides the Agile Team with explicit understanding of the processes for discussions around issues.</a:t>
            </a:r>
          </a:p>
          <a:p>
            <a:pPr marL="628650" lvl="1" indent="-171450">
              <a:buFont typeface="Arial" panose="020B0604020202020204" pitchFamily="34" charset="0"/>
              <a:buChar char="•"/>
            </a:pPr>
            <a:r>
              <a:rPr lang="en-US" altLang="ja-JP" sz="1200" b="1" i="0" kern="1200" dirty="0" smtClean="0">
                <a:solidFill>
                  <a:schemeClr val="tx1"/>
                </a:solidFill>
                <a:effectLst/>
                <a:latin typeface="+mn-lt"/>
                <a:ea typeface="+mn-ea"/>
                <a:cs typeface="+mn-cs"/>
              </a:rPr>
              <a:t>Improve Collaboratively</a:t>
            </a:r>
            <a:r>
              <a:rPr lang="en-US" altLang="ja-JP" sz="1200" b="0" i="0" kern="1200" dirty="0" smtClean="0">
                <a:solidFill>
                  <a:schemeClr val="tx1"/>
                </a:solidFill>
                <a:effectLst/>
                <a:latin typeface="+mn-lt"/>
                <a:ea typeface="+mn-ea"/>
                <a:cs typeface="+mn-cs"/>
              </a:rPr>
              <a:t> - The Agile Team must own the team’s work related processes and work collaboratively to improve the processes being utilized.</a:t>
            </a:r>
            <a:r>
              <a:rPr lang="en-US" altLang="ja-JP" dirty="0" smtClean="0"/>
              <a:t/>
            </a:r>
            <a:br>
              <a:rPr lang="en-US" altLang="ja-JP" dirty="0" smtClean="0"/>
            </a:br>
            <a:endParaRPr lang="en-US" altLang="ja-JP"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ja-JP" dirty="0" smtClean="0"/>
              <a:t>A key tool in implementing Kanban is the </a:t>
            </a:r>
            <a:r>
              <a:rPr lang="en-US" altLang="ja-JP" b="1" dirty="0" smtClean="0"/>
              <a:t>Kanban Board</a:t>
            </a:r>
            <a:r>
              <a:rPr lang="en-US" altLang="ja-JP" dirty="0" smtClean="0"/>
              <a:t>—a powerful visual aid that brings clarity and transparency to the workflow. The board allows teams to track tasks, identify bottlenecks, and make informed decisions in real-time. Together, the principles and the Kanban board empower teams to work more efficiently while adapting to changing demands. Let’s dive into these five principles and see how the Kanban board supports them in practice.</a:t>
            </a:r>
          </a:p>
          <a:p>
            <a:pPr marL="0" indent="0">
              <a:buFont typeface="Arial" panose="020B0604020202020204" pitchFamily="34" charset="0"/>
              <a:buNone/>
            </a:pPr>
            <a:endParaRPr kumimoji="1" lang="ja-JP" altLang="en-US" dirty="0"/>
          </a:p>
        </p:txBody>
      </p:sp>
      <p:sp>
        <p:nvSpPr>
          <p:cNvPr id="4" name="Slide Number Placeholder 3"/>
          <p:cNvSpPr>
            <a:spLocks noGrp="1"/>
          </p:cNvSpPr>
          <p:nvPr>
            <p:ph type="sldNum" sz="quarter" idx="10"/>
          </p:nvPr>
        </p:nvSpPr>
        <p:spPr/>
        <p:txBody>
          <a:bodyPr/>
          <a:lstStyle/>
          <a:p>
            <a:fld id="{C1987810-38A0-4764-B021-2AB7DCDE7533}" type="slidenum">
              <a:rPr lang="en-US" altLang="ja-JP" smtClean="0"/>
              <a:t>16</a:t>
            </a:fld>
            <a:endParaRPr lang="ja-JP" altLang="en-US"/>
          </a:p>
        </p:txBody>
      </p:sp>
    </p:spTree>
    <p:extLst>
      <p:ext uri="{BB962C8B-B14F-4D97-AF65-F5344CB8AC3E}">
        <p14:creationId xmlns:p14="http://schemas.microsoft.com/office/powerpoint/2010/main" val="4039254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ltLang="ja-JP" dirty="0" smtClean="0"/>
              <a:t>Extreme Programming (XP) is a software development framework designed to improve software quality and responsiveness to changing customer requirements. It emphasizes frequent releases, close collaboration, and continuous feedback, making it especially effective in dynamic environments. XP encourages teams to embrace change and prioritize simplicity, delivering value incrementally while maintaining high code quality.</a:t>
            </a:r>
          </a:p>
          <a:p>
            <a:pPr marL="171450" indent="-171450">
              <a:buFont typeface="Arial" panose="020B0604020202020204" pitchFamily="34" charset="0"/>
              <a:buChar char="•"/>
            </a:pPr>
            <a:r>
              <a:rPr lang="en-US" altLang="ja-JP" dirty="0" smtClean="0"/>
              <a:t>At the heart of XP are its five core values: </a:t>
            </a:r>
            <a:r>
              <a:rPr lang="en-US" altLang="ja-JP" b="1" dirty="0" smtClean="0"/>
              <a:t>Communication, Simplicity, Feedback, Courage, and Respect</a:t>
            </a:r>
            <a:r>
              <a:rPr lang="en-US" altLang="ja-JP" dirty="0" smtClean="0"/>
              <a:t>. These values guide how teams interact, solve problems, and deliver solutions. By fostering open communication and emphasizing feedback loops, XP creates a culture of trust and adaptability. Let’s explore how these values shape the XP framework and help teams thrive in complex development projects.</a:t>
            </a:r>
          </a:p>
          <a:p>
            <a:endParaRPr kumimoji="1" lang="ja-JP" altLang="en-US" dirty="0"/>
          </a:p>
        </p:txBody>
      </p:sp>
      <p:sp>
        <p:nvSpPr>
          <p:cNvPr id="4" name="Slide Number Placeholder 3"/>
          <p:cNvSpPr>
            <a:spLocks noGrp="1"/>
          </p:cNvSpPr>
          <p:nvPr>
            <p:ph type="sldNum" sz="quarter" idx="10"/>
          </p:nvPr>
        </p:nvSpPr>
        <p:spPr/>
        <p:txBody>
          <a:bodyPr/>
          <a:lstStyle/>
          <a:p>
            <a:fld id="{C1987810-38A0-4764-B021-2AB7DCDE7533}" type="slidenum">
              <a:rPr lang="en-US" altLang="ja-JP" smtClean="0"/>
              <a:t>17</a:t>
            </a:fld>
            <a:endParaRPr lang="ja-JP" altLang="en-US"/>
          </a:p>
        </p:txBody>
      </p:sp>
    </p:spTree>
    <p:extLst>
      <p:ext uri="{BB962C8B-B14F-4D97-AF65-F5344CB8AC3E}">
        <p14:creationId xmlns:p14="http://schemas.microsoft.com/office/powerpoint/2010/main" val="457925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smtClean="0"/>
              <a:t>Adopting Scrum could provide an effective solution to many of the challenges faced during the development of </a:t>
            </a:r>
            <a:r>
              <a:rPr lang="en-US" altLang="ja-JP" b="1" dirty="0" smtClean="0"/>
              <a:t>SocialKare.gov</a:t>
            </a:r>
            <a:r>
              <a:rPr lang="en-US" altLang="ja-JP" dirty="0" smtClean="0"/>
              <a:t>. </a:t>
            </a:r>
          </a:p>
          <a:p>
            <a:r>
              <a:rPr lang="en-US" altLang="ja-JP" dirty="0" smtClean="0"/>
              <a:t>By emphasizing incremental delivery, regular feedback loops, and collaborative teamwork, Scrum addresses several pain points highlighted in the post-mortem analysis. </a:t>
            </a:r>
          </a:p>
          <a:p>
            <a:r>
              <a:rPr lang="en-US" altLang="ja-JP" dirty="0" smtClean="0"/>
              <a:t>Here's how:</a:t>
            </a:r>
            <a:endParaRPr lang="en-US" altLang="ja-JP" dirty="0"/>
          </a:p>
        </p:txBody>
      </p:sp>
      <p:sp>
        <p:nvSpPr>
          <p:cNvPr id="4" name="Slide Number Placeholder 3"/>
          <p:cNvSpPr>
            <a:spLocks noGrp="1"/>
          </p:cNvSpPr>
          <p:nvPr>
            <p:ph type="sldNum" sz="quarter" idx="10"/>
          </p:nvPr>
        </p:nvSpPr>
        <p:spPr/>
        <p:txBody>
          <a:bodyPr/>
          <a:lstStyle/>
          <a:p>
            <a:fld id="{C1987810-38A0-4764-B021-2AB7DCDE7533}" type="slidenum">
              <a:rPr lang="en-US" altLang="ja-JP" smtClean="0"/>
              <a:t>18</a:t>
            </a:fld>
            <a:endParaRPr lang="ja-JP" altLang="en-US"/>
          </a:p>
        </p:txBody>
      </p:sp>
    </p:spTree>
    <p:extLst>
      <p:ext uri="{BB962C8B-B14F-4D97-AF65-F5344CB8AC3E}">
        <p14:creationId xmlns:p14="http://schemas.microsoft.com/office/powerpoint/2010/main" val="539669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ltLang="ja-JP" dirty="0" smtClean="0"/>
              <a:t>Every organization faces unique challenges that hinder its growth, efficiency, and ability to deliver value. </a:t>
            </a:r>
          </a:p>
          <a:p>
            <a:r>
              <a:rPr lang="en-US" altLang="ja-JP" dirty="0" smtClean="0"/>
              <a:t>For </a:t>
            </a:r>
            <a:r>
              <a:rPr lang="en-US" altLang="ja-JP" b="1" dirty="0" err="1" smtClean="0"/>
              <a:t>SocialKare</a:t>
            </a:r>
            <a:r>
              <a:rPr lang="en-US" altLang="ja-JP" dirty="0" smtClean="0"/>
              <a:t>, these challenges might include delayed feedback, lack of</a:t>
            </a:r>
            <a:r>
              <a:rPr lang="en-US" altLang="ja-JP" baseline="0" dirty="0" smtClean="0"/>
              <a:t> collaboration, and requirements are defined at the beginning of project and could not change.</a:t>
            </a:r>
          </a:p>
          <a:p>
            <a:r>
              <a:rPr lang="en-US" altLang="ja-JP" dirty="0" smtClean="0"/>
              <a:t>All of which can impact the timely delivery of critical features.</a:t>
            </a:r>
          </a:p>
          <a:p>
            <a:r>
              <a:rPr lang="en-US" altLang="ja-JP" dirty="0" smtClean="0"/>
              <a:t>By identifying and understanding these </a:t>
            </a:r>
            <a:r>
              <a:rPr lang="en-US" altLang="ja-JP" b="1" dirty="0" smtClean="0"/>
              <a:t>pain points</a:t>
            </a:r>
            <a:r>
              <a:rPr lang="en-US" altLang="ja-JP" dirty="0" smtClean="0"/>
              <a:t>, we can propose solutions that directly address the root causes. Adopting a framework like </a:t>
            </a:r>
            <a:r>
              <a:rPr lang="en-US" altLang="ja-JP" b="1" dirty="0" smtClean="0"/>
              <a:t>Scrum</a:t>
            </a:r>
            <a:r>
              <a:rPr lang="en-US" altLang="ja-JP" dirty="0" smtClean="0"/>
              <a:t> or </a:t>
            </a:r>
            <a:r>
              <a:rPr lang="en-US" altLang="ja-JP" b="1" dirty="0" smtClean="0"/>
              <a:t>Agile practices</a:t>
            </a:r>
            <a:r>
              <a:rPr lang="en-US" altLang="ja-JP" dirty="0" smtClean="0"/>
              <a:t> enables organizations to navigate complexity, streamline processes, and ensure continuous delivery of value to end-users.</a:t>
            </a:r>
          </a:p>
          <a:p>
            <a:r>
              <a:rPr lang="en-US" altLang="ja-JP" dirty="0" smtClean="0"/>
              <a:t>Now, let’s explore the key challenges </a:t>
            </a:r>
            <a:r>
              <a:rPr lang="en-US" altLang="ja-JP" dirty="0" err="1" smtClean="0"/>
              <a:t>SocialKare</a:t>
            </a:r>
            <a:r>
              <a:rPr lang="en-US" altLang="ja-JP" dirty="0" smtClean="0"/>
              <a:t> is currently facing and how we can effectively overcome them.</a:t>
            </a:r>
          </a:p>
          <a:p>
            <a:endParaRPr lang="en-US" dirty="0">
              <a:latin typeface="Calibri"/>
              <a:ea typeface="Calibri"/>
              <a:cs typeface="Calibri"/>
            </a:endParaRPr>
          </a:p>
        </p:txBody>
      </p:sp>
      <p:sp>
        <p:nvSpPr>
          <p:cNvPr id="4" name="Chỗ dành sẵn cho Số hiệu Bản chiếu 3"/>
          <p:cNvSpPr>
            <a:spLocks noGrp="1"/>
          </p:cNvSpPr>
          <p:nvPr>
            <p:ph type="sldNum" sz="quarter" idx="5"/>
          </p:nvPr>
        </p:nvSpPr>
        <p:spPr/>
        <p:txBody>
          <a:bodyPr/>
          <a:lstStyle/>
          <a:p>
            <a:fld id="{C1987810-38A0-4764-B021-2AB7DCDE7533}" type="slidenum">
              <a:t>19</a:t>
            </a:fld>
            <a:endParaRPr lang="vi-VN"/>
          </a:p>
        </p:txBody>
      </p:sp>
    </p:spTree>
    <p:extLst>
      <p:ext uri="{BB962C8B-B14F-4D97-AF65-F5344CB8AC3E}">
        <p14:creationId xmlns:p14="http://schemas.microsoft.com/office/powerpoint/2010/main" val="6405269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ltLang="ja-JP" dirty="0" smtClean="0"/>
              <a:t>Here's how can Scrum solves these</a:t>
            </a:r>
            <a:r>
              <a:rPr lang="en-US" altLang="ja-JP" baseline="0" dirty="0" smtClean="0"/>
              <a:t> problem</a:t>
            </a:r>
            <a:r>
              <a:rPr lang="en-US" altLang="ja-JP" dirty="0" smtClean="0"/>
              <a:t>:</a:t>
            </a:r>
          </a:p>
          <a:p>
            <a:pPr marL="171450" indent="-171450">
              <a:buFont typeface="Arial" panose="020B0604020202020204" pitchFamily="34" charset="0"/>
              <a:buChar char="•"/>
            </a:pPr>
            <a:r>
              <a:rPr lang="en-US" altLang="ja-JP" b="1" dirty="0" smtClean="0"/>
              <a:t>Frequent Iterations:</a:t>
            </a:r>
            <a:r>
              <a:rPr lang="en-US" altLang="ja-JP" dirty="0" smtClean="0"/>
              <a:t> Scrum's iterative approach ensures that the product evolves incrementally. Delivering smaller, functional pieces of the website throughout the project could have helped identify and resolve coding errors, scaling issues, and incomplete requirements early, reducing the risk of a disastrous launch.</a:t>
            </a:r>
          </a:p>
          <a:p>
            <a:pPr marL="171450" indent="-171450">
              <a:buFont typeface="Arial" panose="020B0604020202020204" pitchFamily="34" charset="0"/>
              <a:buChar char="•"/>
            </a:pPr>
            <a:r>
              <a:rPr lang="en-US" altLang="ja-JP" b="1" dirty="0" smtClean="0"/>
              <a:t>Engagement with Stakeholders:</a:t>
            </a:r>
            <a:r>
              <a:rPr lang="en-US" altLang="ja-JP" dirty="0" smtClean="0"/>
              <a:t> Scrum encourages continuous collaboration with stakeholders, ensuring that their input is integrated throughout the project lifecycle. This would have addressed the lack of business user, internal</a:t>
            </a:r>
            <a:r>
              <a:rPr lang="en-US" altLang="ja-JP" baseline="0" dirty="0" smtClean="0"/>
              <a:t> team</a:t>
            </a:r>
            <a:r>
              <a:rPr lang="en-US" altLang="ja-JP" dirty="0" smtClean="0"/>
              <a:t> engagement and the unclear requirements that plagued SocialKare.gov.</a:t>
            </a:r>
          </a:p>
          <a:p>
            <a:pPr marL="171450" indent="-171450">
              <a:buFont typeface="Arial" panose="020B0604020202020204" pitchFamily="34" charset="0"/>
              <a:buChar char="•"/>
            </a:pPr>
            <a:r>
              <a:rPr lang="en-US" altLang="ja-JP" b="1" dirty="0" smtClean="0"/>
              <a:t>Adaptability to Change:</a:t>
            </a:r>
            <a:r>
              <a:rPr lang="en-US" altLang="ja-JP" dirty="0" smtClean="0"/>
              <a:t> Scrum welcomes changing requirements, even late in development. This flexibility would have helped the project team respond to evolving agency needs without the delays caused by a rigid change control process.</a:t>
            </a:r>
          </a:p>
          <a:p>
            <a:endParaRPr lang="en-US" dirty="0">
              <a:latin typeface="Calibri"/>
              <a:ea typeface="Calibri"/>
              <a:cs typeface="Calibri"/>
            </a:endParaRPr>
          </a:p>
        </p:txBody>
      </p:sp>
      <p:sp>
        <p:nvSpPr>
          <p:cNvPr id="4" name="Chỗ dành sẵn cho Số hiệu Bản chiếu 3"/>
          <p:cNvSpPr>
            <a:spLocks noGrp="1"/>
          </p:cNvSpPr>
          <p:nvPr>
            <p:ph type="sldNum" sz="quarter" idx="5"/>
          </p:nvPr>
        </p:nvSpPr>
        <p:spPr/>
        <p:txBody>
          <a:bodyPr/>
          <a:lstStyle/>
          <a:p>
            <a:fld id="{C1987810-38A0-4764-B021-2AB7DCDE7533}" type="slidenum">
              <a:t>20</a:t>
            </a:fld>
            <a:endParaRPr lang="vi-VN"/>
          </a:p>
        </p:txBody>
      </p:sp>
    </p:spTree>
    <p:extLst>
      <p:ext uri="{BB962C8B-B14F-4D97-AF65-F5344CB8AC3E}">
        <p14:creationId xmlns:p14="http://schemas.microsoft.com/office/powerpoint/2010/main" val="1432355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baseline="0" dirty="0" smtClean="0"/>
              <a:t>Let’s dig into Part 1: How </a:t>
            </a:r>
            <a:r>
              <a:rPr kumimoji="1" lang="en-US" altLang="ja-JP" baseline="0" dirty="0" err="1" smtClean="0"/>
              <a:t>WorldVisitz</a:t>
            </a:r>
            <a:r>
              <a:rPr kumimoji="1" lang="en-US" altLang="ja-JP" baseline="0" dirty="0" smtClean="0"/>
              <a:t> Can Benefit From Agile</a:t>
            </a:r>
          </a:p>
          <a:p>
            <a:r>
              <a:rPr kumimoji="1" lang="en-US" altLang="ja-JP" dirty="0" smtClean="0"/>
              <a:t>To</a:t>
            </a:r>
            <a:r>
              <a:rPr kumimoji="1" lang="en-US" altLang="ja-JP" baseline="0" dirty="0" smtClean="0"/>
              <a:t> begin with, we will explore “What is Agile?”</a:t>
            </a:r>
            <a:endParaRPr kumimoji="1" lang="ja-JP" altLang="en-US" dirty="0"/>
          </a:p>
        </p:txBody>
      </p:sp>
      <p:sp>
        <p:nvSpPr>
          <p:cNvPr id="4" name="Slide Number Placeholder 3"/>
          <p:cNvSpPr>
            <a:spLocks noGrp="1"/>
          </p:cNvSpPr>
          <p:nvPr>
            <p:ph type="sldNum" sz="quarter" idx="10"/>
          </p:nvPr>
        </p:nvSpPr>
        <p:spPr/>
        <p:txBody>
          <a:bodyPr/>
          <a:lstStyle/>
          <a:p>
            <a:fld id="{C1987810-38A0-4764-B021-2AB7DCDE7533}" type="slidenum">
              <a:rPr lang="en-US" altLang="ja-JP" smtClean="0"/>
              <a:t>2</a:t>
            </a:fld>
            <a:endParaRPr lang="ja-JP" altLang="en-US"/>
          </a:p>
        </p:txBody>
      </p:sp>
    </p:spTree>
    <p:extLst>
      <p:ext uri="{BB962C8B-B14F-4D97-AF65-F5344CB8AC3E}">
        <p14:creationId xmlns:p14="http://schemas.microsoft.com/office/powerpoint/2010/main" val="2604643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The </a:t>
            </a:r>
            <a:r>
              <a:rPr lang="en-US" b="1" dirty="0"/>
              <a:t>4 core values of Agile</a:t>
            </a:r>
            <a:r>
              <a:rPr lang="en-US" dirty="0"/>
              <a:t> form the foundation of its approach, driving teams toward successful collaboration and project outcomes:</a:t>
            </a:r>
            <a:endParaRPr lang="vi-VN"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vi-VN" altLang="ja-JP" sz="1200" b="1" dirty="0" smtClean="0">
                <a:solidFill>
                  <a:schemeClr val="bg1"/>
                </a:solidFill>
                <a:latin typeface="Calibri"/>
                <a:ea typeface="+mn-lt"/>
                <a:cs typeface="Arial"/>
              </a:rPr>
              <a:t>Individuals and interactions</a:t>
            </a:r>
            <a:r>
              <a:rPr lang="vi-VN" altLang="ja-JP" sz="1200" dirty="0" smtClean="0">
                <a:solidFill>
                  <a:schemeClr val="bg1"/>
                </a:solidFill>
                <a:latin typeface="Calibri"/>
                <a:ea typeface="+mn-lt"/>
                <a:cs typeface="Arial"/>
              </a:rPr>
              <a:t> over processes and tools </a:t>
            </a:r>
            <a:r>
              <a:rPr lang="en-US" dirty="0" smtClean="0"/>
              <a:t>– </a:t>
            </a:r>
            <a:r>
              <a:rPr lang="en-US" altLang="ja-JP" dirty="0" smtClean="0"/>
              <a:t>It strongly emphasizes the need to prioritize our people — the entire team tasked with developing and launching the ‘</a:t>
            </a:r>
            <a:r>
              <a:rPr lang="en-US" altLang="ja-JP" dirty="0" err="1" smtClean="0"/>
              <a:t>Worldvisitz</a:t>
            </a:r>
            <a:r>
              <a:rPr lang="en-US" altLang="ja-JP" dirty="0" smtClean="0"/>
              <a:t> App’ in the near future. This approach highlights the importance of skilled individuals and underscores that continuous communication is crucial. Processes and tools should only be valued if they contribute to enhancing the team’s overall performance.</a:t>
            </a:r>
          </a:p>
          <a:p>
            <a:pPr marL="0" indent="0">
              <a:buFont typeface="Arial"/>
              <a:buNone/>
            </a:pPr>
            <a:endParaRPr lang="vi-VN"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vi-VN" altLang="ja-JP" sz="1200" b="1" dirty="0" smtClean="0">
                <a:solidFill>
                  <a:schemeClr val="bg1"/>
                </a:solidFill>
                <a:latin typeface="Calibri"/>
                <a:ea typeface="+mn-lt"/>
                <a:cs typeface="Arial"/>
              </a:rPr>
              <a:t>Working software</a:t>
            </a:r>
            <a:r>
              <a:rPr lang="vi-VN" altLang="ja-JP" sz="1200" dirty="0" smtClean="0">
                <a:solidFill>
                  <a:schemeClr val="bg1"/>
                </a:solidFill>
                <a:latin typeface="Calibri"/>
                <a:ea typeface="+mn-lt"/>
                <a:cs typeface="Arial"/>
              </a:rPr>
              <a:t> over comprehensive documentation </a:t>
            </a:r>
            <a:r>
              <a:rPr lang="en-US" dirty="0" smtClean="0"/>
              <a:t>– </a:t>
            </a:r>
            <a:r>
              <a:rPr lang="en-US" altLang="ja-JP" dirty="0" smtClean="0"/>
              <a:t>Traditional project and product management methods placed significant emphasis on extensive documentation, including features, specifications, layouts, requirements, and test cases. However, this often leads to outdated documents that may no longer be relevant or necessary, resulting in wasted time, effort, and resources.</a:t>
            </a:r>
          </a:p>
          <a:p>
            <a:pPr marL="0" indent="0">
              <a:buFont typeface="Arial"/>
              <a:buNone/>
            </a:pPr>
            <a:endParaRPr lang="vi-VN"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vi-VN" altLang="ja-JP" sz="1200" b="1" dirty="0" smtClean="0">
                <a:solidFill>
                  <a:schemeClr val="bg1"/>
                </a:solidFill>
                <a:latin typeface="Calibri"/>
                <a:ea typeface="+mn-lt"/>
                <a:cs typeface="Arial"/>
              </a:rPr>
              <a:t>Customer collaboration </a:t>
            </a:r>
            <a:r>
              <a:rPr lang="vi-VN" altLang="ja-JP" sz="1200" dirty="0" smtClean="0">
                <a:solidFill>
                  <a:schemeClr val="bg1"/>
                </a:solidFill>
                <a:latin typeface="Calibri"/>
                <a:ea typeface="+mn-lt"/>
                <a:cs typeface="Arial"/>
              </a:rPr>
              <a:t>over contract negotiation </a:t>
            </a:r>
            <a:r>
              <a:rPr lang="en-US" dirty="0" smtClean="0"/>
              <a:t>– </a:t>
            </a:r>
            <a:r>
              <a:rPr lang="en-US" altLang="ja-JP" dirty="0" smtClean="0"/>
              <a:t>The traditional method followed a very linear approach: </a:t>
            </a:r>
            <a:r>
              <a:rPr lang="en-US" altLang="ja-JP" b="1" dirty="0" smtClean="0"/>
              <a:t>Contract Negotiation &gt; Further Changes &gt; Project Completion.</a:t>
            </a:r>
            <a:r>
              <a:rPr lang="en-US" altLang="ja-JP" dirty="0" smtClean="0"/>
              <a:t> This often led to user and customer feedback being overlooked throughout the Software Development Life Cycle (SDLC). In contrast, Agile promotes continuous feedback throughout the product development process. This ensures that any changes or improvements are relevant and aligned with user needs. Additionally, customers, stakeholders, and end users can regularly review and provide input on what is being developed.</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vi-VN" dirty="0"/>
          </a:p>
          <a:p>
            <a:pPr marL="171450" indent="-171450">
              <a:buFont typeface="Arial" panose="020B0604020202020204" pitchFamily="34" charset="0"/>
              <a:buChar char="•"/>
            </a:pPr>
            <a:r>
              <a:rPr lang="en-US" b="1" dirty="0"/>
              <a:t>Embracing change over sticking to a plan</a:t>
            </a:r>
            <a:r>
              <a:rPr lang="en-US" dirty="0"/>
              <a:t> – </a:t>
            </a:r>
            <a:r>
              <a:rPr lang="en-US" altLang="ja-JP" dirty="0" smtClean="0"/>
              <a:t>The short duration of iterations allows priorities to be regularly adjusted and shifted. New features can also be continuously added into subsequent iterations, ensuring the product evolves to meet changing needs.</a:t>
            </a:r>
          </a:p>
          <a:p>
            <a:endParaRPr lang="en-US" dirty="0">
              <a:latin typeface="Calibri"/>
              <a:ea typeface="Calibri"/>
              <a:cs typeface="Calibri"/>
            </a:endParaRPr>
          </a:p>
        </p:txBody>
      </p:sp>
      <p:sp>
        <p:nvSpPr>
          <p:cNvPr id="4" name="Chỗ dành sẵn cho Số hiệu Bản chiếu 3"/>
          <p:cNvSpPr>
            <a:spLocks noGrp="1"/>
          </p:cNvSpPr>
          <p:nvPr>
            <p:ph type="sldNum" sz="quarter" idx="5"/>
          </p:nvPr>
        </p:nvSpPr>
        <p:spPr/>
        <p:txBody>
          <a:bodyPr/>
          <a:lstStyle/>
          <a:p>
            <a:fld id="{C1987810-38A0-4764-B021-2AB7DCDE7533}" type="slidenum">
              <a:t>3</a:t>
            </a:fld>
            <a:endParaRPr lang="vi-VN"/>
          </a:p>
        </p:txBody>
      </p:sp>
    </p:spTree>
    <p:extLst>
      <p:ext uri="{BB962C8B-B14F-4D97-AF65-F5344CB8AC3E}">
        <p14:creationId xmlns:p14="http://schemas.microsoft.com/office/powerpoint/2010/main" val="3757110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ltLang="ja-JP" dirty="0" smtClean="0">
                <a:latin typeface="Arial"/>
                <a:cs typeface="Arial"/>
              </a:rPr>
              <a:t>Two Reasons to Follow Agile Practices</a:t>
            </a:r>
          </a:p>
          <a:p>
            <a:pPr marL="228600" indent="-228600">
              <a:buAutoNum type="arabicPeriod"/>
            </a:pPr>
            <a:r>
              <a:rPr lang="en-US" altLang="ja-JP" dirty="0" smtClean="0"/>
              <a:t>Since SocialKare.gov launched all at once nationwide, resulting in performance issues and technical failures. I propose applying Agile, features could have been released in smaller phases, allowing for testing, improvements, and adjustments before full-scale deployment.</a:t>
            </a:r>
            <a:endParaRPr lang="en-US" altLang="ja-JP" dirty="0" smtClean="0">
              <a:ea typeface="Calibri" panose="020F0502020204030204"/>
              <a:cs typeface="Calibri" panose="020F0502020204030204"/>
            </a:endParaRPr>
          </a:p>
          <a:p>
            <a:r>
              <a:rPr lang="en-US" altLang="ja-JP" dirty="0" smtClean="0"/>
              <a:t> Agile breaks the project into </a:t>
            </a:r>
            <a:r>
              <a:rPr lang="en-US" altLang="ja-JP" b="1" dirty="0" smtClean="0"/>
              <a:t>small, usable increments</a:t>
            </a:r>
            <a:r>
              <a:rPr lang="en-US" altLang="ja-JP" dirty="0" smtClean="0"/>
              <a:t> and ensures </a:t>
            </a:r>
            <a:r>
              <a:rPr lang="en-US" altLang="ja-JP" b="1" dirty="0" smtClean="0"/>
              <a:t>continuous delivery</a:t>
            </a:r>
            <a:r>
              <a:rPr lang="en-US" altLang="ja-JP" dirty="0" smtClean="0"/>
              <a:t> through short iterations. This helps:</a:t>
            </a:r>
            <a:endParaRPr lang="en-US" altLang="ja-JP" dirty="0" smtClean="0">
              <a:ea typeface="Calibri" panose="020F0502020204030204"/>
              <a:cs typeface="Calibri" panose="020F0502020204030204"/>
            </a:endParaRPr>
          </a:p>
          <a:p>
            <a:r>
              <a:rPr lang="en-US" altLang="ja-JP" dirty="0" smtClean="0"/>
              <a:t> Accelerate the release of critical functionalities.</a:t>
            </a:r>
            <a:endParaRPr lang="en-US" altLang="ja-JP" dirty="0" smtClean="0">
              <a:ea typeface="Calibri" panose="020F0502020204030204"/>
              <a:cs typeface="Calibri" panose="020F0502020204030204"/>
            </a:endParaRPr>
          </a:p>
          <a:p>
            <a:r>
              <a:rPr lang="en-US" altLang="ja-JP" dirty="0" smtClean="0"/>
              <a:t> Identify and address technical issues or unrealistic requirements early, avoiding a heavy workload at the end of the project.</a:t>
            </a:r>
            <a:endParaRPr lang="en-US" altLang="ja-JP" dirty="0" smtClean="0">
              <a:ea typeface="Calibri" panose="020F0502020204030204"/>
              <a:cs typeface="Calibri" panose="020F0502020204030204"/>
            </a:endParaRPr>
          </a:p>
          <a:p>
            <a:endParaRPr lang="en-US" altLang="ja-JP" b="1" dirty="0" smtClean="0"/>
          </a:p>
          <a:p>
            <a:r>
              <a:rPr lang="en-US" altLang="ja-JP" dirty="0" smtClean="0"/>
              <a:t>2.    In additional: SocialKare.gov faced severe coding errors, and integration testing was incomplete before launch. With Agile, continuous testing and regular feedback would ensure quality and stability at every phase before going live.</a:t>
            </a:r>
            <a:endParaRPr lang="en-US" altLang="ja-JP" dirty="0" smtClean="0">
              <a:ea typeface="Calibri"/>
              <a:cs typeface="Calibri"/>
            </a:endParaRPr>
          </a:p>
          <a:p>
            <a:r>
              <a:rPr lang="en-US" altLang="ja-JP" dirty="0" smtClean="0"/>
              <a:t> Agile emphasizes </a:t>
            </a:r>
            <a:r>
              <a:rPr lang="en-US" altLang="ja-JP" b="1" dirty="0" smtClean="0"/>
              <a:t>continuous testing</a:t>
            </a:r>
            <a:r>
              <a:rPr lang="en-US" altLang="ja-JP" dirty="0" smtClean="0"/>
              <a:t> and </a:t>
            </a:r>
            <a:r>
              <a:rPr lang="en-US" altLang="ja-JP" b="1" dirty="0" smtClean="0"/>
              <a:t>frequent feedback</a:t>
            </a:r>
            <a:r>
              <a:rPr lang="en-US" altLang="ja-JP" dirty="0" smtClean="0"/>
              <a:t> from users and stakeholders. This helps:</a:t>
            </a:r>
            <a:endParaRPr lang="en-US" altLang="ja-JP" dirty="0" smtClean="0">
              <a:ea typeface="Calibri"/>
              <a:cs typeface="Calibri"/>
            </a:endParaRPr>
          </a:p>
          <a:p>
            <a:r>
              <a:rPr lang="en-US" altLang="ja-JP" dirty="0" smtClean="0"/>
              <a:t>  - Detect quality issues early and ensure the software meets requirements.</a:t>
            </a:r>
            <a:endParaRPr lang="en-US" altLang="ja-JP" dirty="0" smtClean="0">
              <a:ea typeface="Calibri" panose="020F0502020204030204"/>
              <a:cs typeface="Calibri" panose="020F0502020204030204"/>
            </a:endParaRPr>
          </a:p>
          <a:p>
            <a:r>
              <a:rPr lang="en-US" altLang="ja-JP" dirty="0" smtClean="0"/>
              <a:t>  - Confirm that the delivered functionalities are valuable and aligned with user needs.</a:t>
            </a:r>
            <a:endParaRPr lang="en-US" altLang="ja-JP" dirty="0" smtClean="0">
              <a:ea typeface="Calibri" panose="020F0502020204030204"/>
              <a:cs typeface="Calibri" panose="020F0502020204030204"/>
            </a:endParaRPr>
          </a:p>
        </p:txBody>
      </p:sp>
      <p:sp>
        <p:nvSpPr>
          <p:cNvPr id="4" name="Slide Number Placeholder 3"/>
          <p:cNvSpPr>
            <a:spLocks noGrp="1"/>
          </p:cNvSpPr>
          <p:nvPr>
            <p:ph type="sldNum" sz="quarter" idx="10"/>
          </p:nvPr>
        </p:nvSpPr>
        <p:spPr/>
        <p:txBody>
          <a:bodyPr/>
          <a:lstStyle/>
          <a:p>
            <a:fld id="{C1987810-38A0-4764-B021-2AB7DCDE7533}" type="slidenum">
              <a:rPr lang="en-US" altLang="ja-JP" smtClean="0"/>
              <a:t>4</a:t>
            </a:fld>
            <a:endParaRPr lang="ja-JP" altLang="en-US"/>
          </a:p>
        </p:txBody>
      </p:sp>
    </p:spTree>
    <p:extLst>
      <p:ext uri="{BB962C8B-B14F-4D97-AF65-F5344CB8AC3E}">
        <p14:creationId xmlns:p14="http://schemas.microsoft.com/office/powerpoint/2010/main" val="69790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When discussing project management methodologies, it’s essential to understand the key differences between </a:t>
            </a:r>
            <a:r>
              <a:rPr lang="en-US" altLang="ja-JP" b="1" dirty="0" smtClean="0"/>
              <a:t>Agile</a:t>
            </a:r>
            <a:r>
              <a:rPr lang="en-US" altLang="ja-JP" dirty="0" smtClean="0"/>
              <a:t> and </a:t>
            </a:r>
            <a:r>
              <a:rPr lang="en-US" altLang="ja-JP" b="1" dirty="0" smtClean="0"/>
              <a:t>Waterfall</a:t>
            </a:r>
            <a:r>
              <a:rPr lang="en-US" altLang="ja-JP"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While both are widely used, they represent two distinct approaches to handling projects.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b="1" dirty="0" smtClean="0"/>
              <a:t>Waterfall</a:t>
            </a:r>
            <a:r>
              <a:rPr lang="en-US" altLang="ja-JP" dirty="0" smtClean="0"/>
              <a:t> follows a linear, sequential process where each phase is completed before moving on to the next, making it predictable but less adaptable to changes.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In other hand, </a:t>
            </a:r>
            <a:r>
              <a:rPr lang="en-US" altLang="ja-JP" b="1" dirty="0" smtClean="0"/>
              <a:t>Agile</a:t>
            </a:r>
            <a:r>
              <a:rPr lang="en-US" altLang="ja-JP" dirty="0" smtClean="0"/>
              <a:t> is iterative and flexible, focusing on delivering smaller, functional parts of the project in cycles or "sprints," which allows for frequent feedback and adjustments throughout the process. Let’s explore how these two methodologies differ in their approach and how they impact the way teams work and deliver results.</a:t>
            </a:r>
          </a:p>
          <a:p>
            <a:endParaRPr kumimoji="1" lang="ja-JP" altLang="en-US" dirty="0"/>
          </a:p>
        </p:txBody>
      </p:sp>
      <p:sp>
        <p:nvSpPr>
          <p:cNvPr id="4" name="Slide Number Placeholder 3"/>
          <p:cNvSpPr>
            <a:spLocks noGrp="1"/>
          </p:cNvSpPr>
          <p:nvPr>
            <p:ph type="sldNum" sz="quarter" idx="10"/>
          </p:nvPr>
        </p:nvSpPr>
        <p:spPr/>
        <p:txBody>
          <a:bodyPr/>
          <a:lstStyle/>
          <a:p>
            <a:fld id="{C1987810-38A0-4764-B021-2AB7DCDE7533}" type="slidenum">
              <a:rPr lang="en-US" altLang="ja-JP" smtClean="0"/>
              <a:t>7</a:t>
            </a:fld>
            <a:endParaRPr lang="ja-JP" altLang="en-US"/>
          </a:p>
        </p:txBody>
      </p:sp>
    </p:spTree>
    <p:extLst>
      <p:ext uri="{BB962C8B-B14F-4D97-AF65-F5344CB8AC3E}">
        <p14:creationId xmlns:p14="http://schemas.microsoft.com/office/powerpoint/2010/main" val="1084472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As </a:t>
            </a:r>
            <a:r>
              <a:rPr lang="en-US" altLang="ja-JP" dirty="0" err="1" smtClean="0"/>
              <a:t>WorldVisitz</a:t>
            </a:r>
            <a:r>
              <a:rPr lang="en-US" altLang="ja-JP" dirty="0" smtClean="0"/>
              <a:t> operates in a dynamic industry where customer expectations evolve rapidly, being agile is no longer optional—it's a strategic necessity.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Business Agility empowers organizations like </a:t>
            </a:r>
            <a:r>
              <a:rPr lang="en-US" altLang="ja-JP" dirty="0" err="1" smtClean="0"/>
              <a:t>WorldVisitz</a:t>
            </a:r>
            <a:r>
              <a:rPr lang="en-US" altLang="ja-JP" dirty="0" smtClean="0"/>
              <a:t> to:</a:t>
            </a:r>
          </a:p>
          <a:p>
            <a:endParaRPr kumimoji="1" lang="ja-JP" altLang="en-US" dirty="0"/>
          </a:p>
        </p:txBody>
      </p:sp>
      <p:sp>
        <p:nvSpPr>
          <p:cNvPr id="4" name="Slide Number Placeholder 3"/>
          <p:cNvSpPr>
            <a:spLocks noGrp="1"/>
          </p:cNvSpPr>
          <p:nvPr>
            <p:ph type="sldNum" sz="quarter" idx="10"/>
          </p:nvPr>
        </p:nvSpPr>
        <p:spPr/>
        <p:txBody>
          <a:bodyPr/>
          <a:lstStyle/>
          <a:p>
            <a:fld id="{C1987810-38A0-4764-B021-2AB7DCDE7533}" type="slidenum">
              <a:rPr lang="en-US" altLang="ja-JP" smtClean="0"/>
              <a:t>8</a:t>
            </a:fld>
            <a:endParaRPr lang="ja-JP" altLang="en-US"/>
          </a:p>
        </p:txBody>
      </p:sp>
    </p:spTree>
    <p:extLst>
      <p:ext uri="{BB962C8B-B14F-4D97-AF65-F5344CB8AC3E}">
        <p14:creationId xmlns:p14="http://schemas.microsoft.com/office/powerpoint/2010/main" val="88855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smtClean="0"/>
              <a:t>In the world of Agile methodologies, teams often encounter multiple frameworks that can drive efficiency, improve collaboration, and deliver value faster. Among these, </a:t>
            </a:r>
            <a:r>
              <a:rPr lang="en-US" altLang="ja-JP" b="1" dirty="0" smtClean="0"/>
              <a:t>Scrum</a:t>
            </a:r>
            <a:r>
              <a:rPr lang="en-US" altLang="ja-JP" dirty="0" smtClean="0"/>
              <a:t>, </a:t>
            </a:r>
            <a:r>
              <a:rPr lang="en-US" altLang="ja-JP" b="1" dirty="0" smtClean="0"/>
              <a:t>Kanban</a:t>
            </a:r>
            <a:r>
              <a:rPr lang="en-US" altLang="ja-JP" dirty="0" smtClean="0"/>
              <a:t>, and </a:t>
            </a:r>
            <a:r>
              <a:rPr lang="en-US" altLang="ja-JP" b="1" dirty="0" smtClean="0"/>
              <a:t>Extreme Programming (XP)</a:t>
            </a:r>
            <a:r>
              <a:rPr lang="en-US" altLang="ja-JP" dirty="0" smtClean="0"/>
              <a:t> are three widely adopted practices, each with unique principles and advantages.</a:t>
            </a:r>
          </a:p>
          <a:p>
            <a:r>
              <a:rPr lang="en-US" altLang="ja-JP" dirty="0" smtClean="0"/>
              <a:t>To select the best approach for a project, it’s crucial to understand the differences between these frameworks and how they align with specific team goals, workflows, and challenges.</a:t>
            </a:r>
          </a:p>
          <a:p>
            <a:r>
              <a:rPr lang="en-US" altLang="ja-JP" dirty="0" smtClean="0"/>
              <a:t>Here</a:t>
            </a:r>
            <a:r>
              <a:rPr lang="en-US" altLang="ja-JP" baseline="0" dirty="0" smtClean="0"/>
              <a:t> are the difference:</a:t>
            </a:r>
            <a:endParaRPr lang="en-US" altLang="ja-JP" dirty="0" smtClean="0"/>
          </a:p>
          <a:p>
            <a:endParaRPr kumimoji="1" lang="ja-JP" altLang="en-US" dirty="0"/>
          </a:p>
        </p:txBody>
      </p:sp>
      <p:sp>
        <p:nvSpPr>
          <p:cNvPr id="4" name="Slide Number Placeholder 3"/>
          <p:cNvSpPr>
            <a:spLocks noGrp="1"/>
          </p:cNvSpPr>
          <p:nvPr>
            <p:ph type="sldNum" sz="quarter" idx="10"/>
          </p:nvPr>
        </p:nvSpPr>
        <p:spPr/>
        <p:txBody>
          <a:bodyPr/>
          <a:lstStyle/>
          <a:p>
            <a:fld id="{C1987810-38A0-4764-B021-2AB7DCDE7533}" type="slidenum">
              <a:rPr lang="en-US" altLang="ja-JP" smtClean="0"/>
              <a:t>10</a:t>
            </a:fld>
            <a:endParaRPr lang="ja-JP" altLang="en-US"/>
          </a:p>
        </p:txBody>
      </p:sp>
    </p:spTree>
    <p:extLst>
      <p:ext uri="{BB962C8B-B14F-4D97-AF65-F5344CB8AC3E}">
        <p14:creationId xmlns:p14="http://schemas.microsoft.com/office/powerpoint/2010/main" val="2614539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smtClean="0"/>
              <a:t>Shift to Part</a:t>
            </a:r>
            <a:r>
              <a:rPr kumimoji="1" lang="en-US" altLang="ja-JP" baseline="0" dirty="0" smtClean="0"/>
              <a:t> 2: ….</a:t>
            </a:r>
            <a:endParaRPr kumimoji="1" lang="ja-JP" altLang="en-US" dirty="0"/>
          </a:p>
        </p:txBody>
      </p:sp>
      <p:sp>
        <p:nvSpPr>
          <p:cNvPr id="4" name="Slide Number Placeholder 3"/>
          <p:cNvSpPr>
            <a:spLocks noGrp="1"/>
          </p:cNvSpPr>
          <p:nvPr>
            <p:ph type="sldNum" sz="quarter" idx="10"/>
          </p:nvPr>
        </p:nvSpPr>
        <p:spPr/>
        <p:txBody>
          <a:bodyPr/>
          <a:lstStyle/>
          <a:p>
            <a:fld id="{C1987810-38A0-4764-B021-2AB7DCDE7533}" type="slidenum">
              <a:rPr lang="en-US" altLang="ja-JP" smtClean="0"/>
              <a:t>11</a:t>
            </a:fld>
            <a:endParaRPr lang="ja-JP" altLang="en-US"/>
          </a:p>
        </p:txBody>
      </p:sp>
    </p:spTree>
    <p:extLst>
      <p:ext uri="{BB962C8B-B14F-4D97-AF65-F5344CB8AC3E}">
        <p14:creationId xmlns:p14="http://schemas.microsoft.com/office/powerpoint/2010/main" val="1404157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smtClean="0"/>
              <a:t>I’d like to introduce about Scrum Framework:</a:t>
            </a:r>
            <a:endParaRPr kumimoji="1" lang="ja-JP" altLang="en-US" dirty="0"/>
          </a:p>
        </p:txBody>
      </p:sp>
      <p:sp>
        <p:nvSpPr>
          <p:cNvPr id="4" name="Slide Number Placeholder 3"/>
          <p:cNvSpPr>
            <a:spLocks noGrp="1"/>
          </p:cNvSpPr>
          <p:nvPr>
            <p:ph type="sldNum" sz="quarter" idx="10"/>
          </p:nvPr>
        </p:nvSpPr>
        <p:spPr/>
        <p:txBody>
          <a:bodyPr/>
          <a:lstStyle/>
          <a:p>
            <a:fld id="{C1987810-38A0-4764-B021-2AB7DCDE7533}" type="slidenum">
              <a:rPr lang="en-US" altLang="ja-JP" smtClean="0"/>
              <a:t>12</a:t>
            </a:fld>
            <a:endParaRPr lang="ja-JP" altLang="en-US"/>
          </a:p>
        </p:txBody>
      </p:sp>
    </p:spTree>
    <p:extLst>
      <p:ext uri="{BB962C8B-B14F-4D97-AF65-F5344CB8AC3E}">
        <p14:creationId xmlns:p14="http://schemas.microsoft.com/office/powerpoint/2010/main" val="720677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2.sv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sv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6.sv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2.sv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2.sv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8.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2.sv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png"/><Relationship Id="rId7" Type="http://schemas.openxmlformats.org/officeDocument/2006/relationships/image" Target="../media/image2.sv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png"/><Relationship Id="rId10" Type="http://schemas.openxmlformats.org/officeDocument/2006/relationships/image" Target="../media/image11.png"/><Relationship Id="rId4" Type="http://schemas.openxmlformats.org/officeDocument/2006/relationships/image" Target="../media/image12.sv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16" name="Group 7"/>
          <p:cNvGrpSpPr/>
          <p:nvPr/>
        </p:nvGrpSpPr>
        <p:grpSpPr>
          <a:xfrm rot="-3593884">
            <a:off x="1433354" y="-1780657"/>
            <a:ext cx="12732324" cy="13418974"/>
            <a:chOff x="0" y="0"/>
            <a:chExt cx="3353369" cy="3534215"/>
          </a:xfrm>
        </p:grpSpPr>
        <p:sp>
          <p:nvSpPr>
            <p:cNvPr id="17" name="Freeform 8"/>
            <p:cNvSpPr/>
            <p:nvPr/>
          </p:nvSpPr>
          <p:spPr>
            <a:xfrm>
              <a:off x="2583" y="0"/>
              <a:ext cx="3348202" cy="3534215"/>
            </a:xfrm>
            <a:custGeom>
              <a:avLst/>
              <a:gdLst/>
              <a:ahLst/>
              <a:cxnLst/>
              <a:rect l="l" t="t" r="r" b="b"/>
              <a:pathLst>
                <a:path w="3348202" h="3534215">
                  <a:moveTo>
                    <a:pt x="261422" y="0"/>
                  </a:moveTo>
                  <a:lnTo>
                    <a:pt x="3289981" y="0"/>
                  </a:lnTo>
                  <a:cubicBezTo>
                    <a:pt x="3305779" y="0"/>
                    <a:pt x="3320879" y="6510"/>
                    <a:pt x="3331725" y="17997"/>
                  </a:cubicBezTo>
                  <a:cubicBezTo>
                    <a:pt x="3342570" y="29484"/>
                    <a:pt x="3348203" y="44933"/>
                    <a:pt x="3347296" y="60705"/>
                  </a:cubicBezTo>
                  <a:lnTo>
                    <a:pt x="3151077" y="3473510"/>
                  </a:lnTo>
                  <a:cubicBezTo>
                    <a:pt x="3149117" y="3507586"/>
                    <a:pt x="3120913" y="3534215"/>
                    <a:pt x="3086781" y="3534215"/>
                  </a:cubicBezTo>
                  <a:lnTo>
                    <a:pt x="58222" y="3534215"/>
                  </a:lnTo>
                  <a:cubicBezTo>
                    <a:pt x="42424" y="3534215"/>
                    <a:pt x="27324" y="3527705"/>
                    <a:pt x="16479" y="3516218"/>
                  </a:cubicBezTo>
                  <a:cubicBezTo>
                    <a:pt x="5633" y="3504731"/>
                    <a:pt x="0" y="3489282"/>
                    <a:pt x="907" y="3473510"/>
                  </a:cubicBezTo>
                  <a:lnTo>
                    <a:pt x="197127" y="60705"/>
                  </a:lnTo>
                  <a:cubicBezTo>
                    <a:pt x="199086" y="26629"/>
                    <a:pt x="227290" y="0"/>
                    <a:pt x="261422" y="0"/>
                  </a:cubicBezTo>
                  <a:close/>
                </a:path>
              </a:pathLst>
            </a:custGeom>
            <a:gradFill rotWithShape="1">
              <a:gsLst>
                <a:gs pos="0">
                  <a:srgbClr val="82A5FF">
                    <a:alpha val="20000"/>
                  </a:srgbClr>
                </a:gs>
                <a:gs pos="100000">
                  <a:srgbClr val="005EFF">
                    <a:alpha val="100000"/>
                  </a:srgbClr>
                </a:gs>
              </a:gsLst>
              <a:lin ang="0"/>
            </a:gradFill>
          </p:spPr>
        </p:sp>
        <p:sp>
          <p:nvSpPr>
            <p:cNvPr id="21" name="TextBox 9"/>
            <p:cNvSpPr txBox="1"/>
            <p:nvPr/>
          </p:nvSpPr>
          <p:spPr>
            <a:xfrm>
              <a:off x="101600" y="-47625"/>
              <a:ext cx="3150169" cy="3581840"/>
            </a:xfrm>
            <a:prstGeom prst="rect">
              <a:avLst/>
            </a:prstGeom>
          </p:spPr>
          <p:txBody>
            <a:bodyPr lIns="50800" tIns="50800" rIns="50800" bIns="50800" rtlCol="0" anchor="ctr"/>
            <a:lstStyle/>
            <a:p>
              <a:pPr algn="ctr">
                <a:lnSpc>
                  <a:spcPts val="2731"/>
                </a:lnSpc>
              </a:pPr>
              <a:endParaRPr/>
            </a:p>
          </p:txBody>
        </p:sp>
      </p:grpSp>
      <p:grpSp>
        <p:nvGrpSpPr>
          <p:cNvPr id="3" name="Group 3"/>
          <p:cNvGrpSpPr/>
          <p:nvPr/>
        </p:nvGrpSpPr>
        <p:grpSpPr>
          <a:xfrm rot="-3593884">
            <a:off x="9940553" y="5669882"/>
            <a:ext cx="12732324" cy="2314575"/>
            <a:chOff x="0" y="0"/>
            <a:chExt cx="3353369" cy="609600"/>
          </a:xfrm>
        </p:grpSpPr>
        <p:sp>
          <p:nvSpPr>
            <p:cNvPr id="4" name="Freeform 4"/>
            <p:cNvSpPr/>
            <p:nvPr/>
          </p:nvSpPr>
          <p:spPr>
            <a:xfrm>
              <a:off x="14773" y="0"/>
              <a:ext cx="3323822" cy="609600"/>
            </a:xfrm>
            <a:custGeom>
              <a:avLst/>
              <a:gdLst/>
              <a:ahLst/>
              <a:cxnLst/>
              <a:rect l="l" t="t" r="r" b="b"/>
              <a:pathLst>
                <a:path w="3323822" h="609600">
                  <a:moveTo>
                    <a:pt x="249232" y="0"/>
                  </a:moveTo>
                  <a:lnTo>
                    <a:pt x="3277791" y="0"/>
                  </a:lnTo>
                  <a:cubicBezTo>
                    <a:pt x="3291879" y="0"/>
                    <a:pt x="3305107" y="6772"/>
                    <a:pt x="3313344" y="18200"/>
                  </a:cubicBezTo>
                  <a:cubicBezTo>
                    <a:pt x="3321582" y="29629"/>
                    <a:pt x="3323823" y="44320"/>
                    <a:pt x="3319368" y="57685"/>
                  </a:cubicBezTo>
                  <a:lnTo>
                    <a:pt x="3154625" y="551915"/>
                  </a:lnTo>
                  <a:cubicBezTo>
                    <a:pt x="3143142" y="586364"/>
                    <a:pt x="3110903" y="609600"/>
                    <a:pt x="3074591" y="609600"/>
                  </a:cubicBezTo>
                  <a:lnTo>
                    <a:pt x="46032" y="609600"/>
                  </a:lnTo>
                  <a:cubicBezTo>
                    <a:pt x="31945" y="609600"/>
                    <a:pt x="18716" y="602828"/>
                    <a:pt x="10479" y="591400"/>
                  </a:cubicBezTo>
                  <a:cubicBezTo>
                    <a:pt x="2242" y="579971"/>
                    <a:pt x="0" y="565280"/>
                    <a:pt x="4455" y="551915"/>
                  </a:cubicBezTo>
                  <a:lnTo>
                    <a:pt x="169199" y="57685"/>
                  </a:lnTo>
                  <a:cubicBezTo>
                    <a:pt x="180682" y="23236"/>
                    <a:pt x="212920" y="0"/>
                    <a:pt x="249232" y="0"/>
                  </a:cubicBezTo>
                  <a:close/>
                </a:path>
              </a:pathLst>
            </a:custGeom>
            <a:gradFill rotWithShape="1">
              <a:gsLst>
                <a:gs pos="0">
                  <a:srgbClr val="82A5FF">
                    <a:alpha val="20000"/>
                  </a:srgbClr>
                </a:gs>
                <a:gs pos="100000">
                  <a:srgbClr val="005EFF">
                    <a:alpha val="100000"/>
                  </a:srgbClr>
                </a:gs>
              </a:gsLst>
              <a:lin ang="0"/>
            </a:gradFill>
          </p:spPr>
        </p:sp>
        <p:sp>
          <p:nvSpPr>
            <p:cNvPr id="5" name="TextBox 5"/>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grpSp>
        <p:nvGrpSpPr>
          <p:cNvPr id="6" name="Group 6"/>
          <p:cNvGrpSpPr/>
          <p:nvPr/>
        </p:nvGrpSpPr>
        <p:grpSpPr>
          <a:xfrm>
            <a:off x="16146813" y="8304146"/>
            <a:ext cx="1066005" cy="1058401"/>
            <a:chOff x="0" y="0"/>
            <a:chExt cx="289003" cy="286941"/>
          </a:xfrm>
        </p:grpSpPr>
        <p:sp>
          <p:nvSpPr>
            <p:cNvPr id="7" name="Freeform 7"/>
            <p:cNvSpPr/>
            <p:nvPr/>
          </p:nvSpPr>
          <p:spPr>
            <a:xfrm>
              <a:off x="0" y="0"/>
              <a:ext cx="289003" cy="286941"/>
            </a:xfrm>
            <a:custGeom>
              <a:avLst/>
              <a:gdLst/>
              <a:ahLst/>
              <a:cxnLst/>
              <a:rect l="l" t="t" r="r" b="b"/>
              <a:pathLst>
                <a:path w="289003" h="286941">
                  <a:moveTo>
                    <a:pt x="143471" y="0"/>
                  </a:moveTo>
                  <a:lnTo>
                    <a:pt x="145532" y="0"/>
                  </a:lnTo>
                  <a:cubicBezTo>
                    <a:pt x="183583" y="0"/>
                    <a:pt x="220075" y="15116"/>
                    <a:pt x="246981" y="42022"/>
                  </a:cubicBezTo>
                  <a:cubicBezTo>
                    <a:pt x="273887" y="68928"/>
                    <a:pt x="289003" y="105420"/>
                    <a:pt x="289003" y="143471"/>
                  </a:cubicBezTo>
                  <a:lnTo>
                    <a:pt x="289003" y="143471"/>
                  </a:lnTo>
                  <a:cubicBezTo>
                    <a:pt x="289003" y="181521"/>
                    <a:pt x="273887" y="218014"/>
                    <a:pt x="246981" y="244920"/>
                  </a:cubicBezTo>
                  <a:cubicBezTo>
                    <a:pt x="220075" y="271826"/>
                    <a:pt x="183583" y="286941"/>
                    <a:pt x="145532" y="286941"/>
                  </a:cubicBezTo>
                  <a:lnTo>
                    <a:pt x="143471" y="286941"/>
                  </a:lnTo>
                  <a:cubicBezTo>
                    <a:pt x="105420" y="286941"/>
                    <a:pt x="68928" y="271826"/>
                    <a:pt x="42022" y="244920"/>
                  </a:cubicBezTo>
                  <a:cubicBezTo>
                    <a:pt x="15116" y="218014"/>
                    <a:pt x="0" y="181521"/>
                    <a:pt x="0" y="143471"/>
                  </a:cubicBezTo>
                  <a:lnTo>
                    <a:pt x="0" y="143471"/>
                  </a:lnTo>
                  <a:cubicBezTo>
                    <a:pt x="0" y="105420"/>
                    <a:pt x="15116" y="68928"/>
                    <a:pt x="42022" y="42022"/>
                  </a:cubicBezTo>
                  <a:cubicBezTo>
                    <a:pt x="68928" y="15116"/>
                    <a:pt x="105420" y="0"/>
                    <a:pt x="143471" y="0"/>
                  </a:cubicBezTo>
                  <a:close/>
                </a:path>
              </a:pathLst>
            </a:custGeom>
            <a:solidFill>
              <a:srgbClr val="005EFF"/>
            </a:solidFill>
          </p:spPr>
        </p:sp>
        <p:sp>
          <p:nvSpPr>
            <p:cNvPr id="8" name="TextBox 8"/>
            <p:cNvSpPr txBox="1"/>
            <p:nvPr/>
          </p:nvSpPr>
          <p:spPr>
            <a:xfrm>
              <a:off x="0" y="-38100"/>
              <a:ext cx="289003" cy="325041"/>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5400000">
            <a:off x="16511822" y="8588199"/>
            <a:ext cx="362818" cy="490294"/>
          </a:xfrm>
          <a:custGeom>
            <a:avLst/>
            <a:gdLst/>
            <a:ahLst/>
            <a:cxnLst/>
            <a:rect l="l" t="t" r="r" b="b"/>
            <a:pathLst>
              <a:path w="362818" h="490294">
                <a:moveTo>
                  <a:pt x="0" y="0"/>
                </a:moveTo>
                <a:lnTo>
                  <a:pt x="362818" y="0"/>
                </a:lnTo>
                <a:lnTo>
                  <a:pt x="362818" y="490294"/>
                </a:lnTo>
                <a:lnTo>
                  <a:pt x="0" y="49029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10" name="Group 10"/>
          <p:cNvGrpSpPr/>
          <p:nvPr/>
        </p:nvGrpSpPr>
        <p:grpSpPr>
          <a:xfrm rot="-3593884">
            <a:off x="6236754" y="6556192"/>
            <a:ext cx="12732324" cy="2314575"/>
            <a:chOff x="0" y="0"/>
            <a:chExt cx="3353369" cy="609600"/>
          </a:xfrm>
        </p:grpSpPr>
        <p:sp>
          <p:nvSpPr>
            <p:cNvPr id="11" name="Freeform 11"/>
            <p:cNvSpPr/>
            <p:nvPr/>
          </p:nvSpPr>
          <p:spPr>
            <a:xfrm>
              <a:off x="14773" y="0"/>
              <a:ext cx="3323822" cy="609600"/>
            </a:xfrm>
            <a:custGeom>
              <a:avLst/>
              <a:gdLst/>
              <a:ahLst/>
              <a:cxnLst/>
              <a:rect l="l" t="t" r="r" b="b"/>
              <a:pathLst>
                <a:path w="3323822" h="609600">
                  <a:moveTo>
                    <a:pt x="249232" y="0"/>
                  </a:moveTo>
                  <a:lnTo>
                    <a:pt x="3277791" y="0"/>
                  </a:lnTo>
                  <a:cubicBezTo>
                    <a:pt x="3291879" y="0"/>
                    <a:pt x="3305107" y="6772"/>
                    <a:pt x="3313344" y="18200"/>
                  </a:cubicBezTo>
                  <a:cubicBezTo>
                    <a:pt x="3321582" y="29629"/>
                    <a:pt x="3323823" y="44320"/>
                    <a:pt x="3319368" y="57685"/>
                  </a:cubicBezTo>
                  <a:lnTo>
                    <a:pt x="3154625" y="551915"/>
                  </a:lnTo>
                  <a:cubicBezTo>
                    <a:pt x="3143142" y="586364"/>
                    <a:pt x="3110903" y="609600"/>
                    <a:pt x="3074591" y="609600"/>
                  </a:cubicBezTo>
                  <a:lnTo>
                    <a:pt x="46032" y="609600"/>
                  </a:lnTo>
                  <a:cubicBezTo>
                    <a:pt x="31945" y="609600"/>
                    <a:pt x="18716" y="602828"/>
                    <a:pt x="10479" y="591400"/>
                  </a:cubicBezTo>
                  <a:cubicBezTo>
                    <a:pt x="2242" y="579971"/>
                    <a:pt x="0" y="565280"/>
                    <a:pt x="4455" y="551915"/>
                  </a:cubicBezTo>
                  <a:lnTo>
                    <a:pt x="169199" y="57685"/>
                  </a:lnTo>
                  <a:cubicBezTo>
                    <a:pt x="180682" y="23236"/>
                    <a:pt x="212920" y="0"/>
                    <a:pt x="249232" y="0"/>
                  </a:cubicBezTo>
                  <a:close/>
                </a:path>
              </a:pathLst>
            </a:custGeom>
            <a:gradFill rotWithShape="1">
              <a:gsLst>
                <a:gs pos="0">
                  <a:srgbClr val="82A5FF">
                    <a:alpha val="20000"/>
                  </a:srgbClr>
                </a:gs>
                <a:gs pos="100000">
                  <a:srgbClr val="005EFF">
                    <a:alpha val="100000"/>
                  </a:srgbClr>
                </a:gs>
              </a:gsLst>
              <a:lin ang="0"/>
            </a:gradFill>
          </p:spPr>
        </p:sp>
        <p:sp>
          <p:nvSpPr>
            <p:cNvPr id="12" name="TextBox 12"/>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sp>
        <p:nvSpPr>
          <p:cNvPr id="18" name="TextBox 18"/>
          <p:cNvSpPr txBox="1"/>
          <p:nvPr/>
        </p:nvSpPr>
        <p:spPr>
          <a:xfrm>
            <a:off x="1740635" y="2423774"/>
            <a:ext cx="9868811" cy="4892365"/>
          </a:xfrm>
          <a:prstGeom prst="rect">
            <a:avLst/>
          </a:prstGeom>
        </p:spPr>
        <p:txBody>
          <a:bodyPr lIns="0" tIns="0" rIns="0" bIns="0" rtlCol="0" anchor="t">
            <a:spAutoFit/>
          </a:bodyPr>
          <a:lstStyle/>
          <a:p>
            <a:r>
              <a:rPr lang="en-US" sz="6000" b="1" dirty="0" err="1">
                <a:solidFill>
                  <a:srgbClr val="005EFF"/>
                </a:solidFill>
                <a:latin typeface="Calibri"/>
                <a:ea typeface="Open Sans"/>
                <a:cs typeface="Pattanakarn Bold"/>
                <a:sym typeface="Pattanakarn Bold"/>
              </a:rPr>
              <a:t>WorldVisitz</a:t>
            </a:r>
            <a:r>
              <a:rPr lang="en-US" sz="6000" b="1" dirty="0">
                <a:solidFill>
                  <a:srgbClr val="005EFF"/>
                </a:solidFill>
                <a:latin typeface="Calibri"/>
                <a:ea typeface="Open Sans"/>
                <a:cs typeface="Pattanakarn Bold"/>
                <a:sym typeface="Pattanakarn Bold"/>
              </a:rPr>
              <a:t> Mobile Application Agile Delivery </a:t>
            </a:r>
            <a:r>
              <a:rPr lang="en-US" sz="6000" b="1" dirty="0">
                <a:solidFill>
                  <a:srgbClr val="005EFF"/>
                </a:solidFill>
                <a:latin typeface="Calibri"/>
                <a:ea typeface="Calibri"/>
                <a:cs typeface="Pattanakarn Bold"/>
              </a:rPr>
              <a:t>Launch</a:t>
            </a:r>
            <a:endParaRPr lang="vi-VN" sz="6000" dirty="0">
              <a:latin typeface="Calibri"/>
              <a:ea typeface="Calibri"/>
              <a:cs typeface="Calibri"/>
            </a:endParaRPr>
          </a:p>
          <a:p>
            <a:pPr>
              <a:lnSpc>
                <a:spcPts val="13322"/>
              </a:lnSpc>
            </a:pPr>
            <a:r>
              <a:rPr lang="en-US" dirty="0"/>
              <a:t/>
            </a:r>
            <a:br>
              <a:rPr lang="en-US" dirty="0"/>
            </a:br>
            <a:endParaRPr lang="en-US" dirty="0"/>
          </a:p>
        </p:txBody>
      </p:sp>
      <p:sp>
        <p:nvSpPr>
          <p:cNvPr id="19" name="TextBox 19"/>
          <p:cNvSpPr txBox="1"/>
          <p:nvPr/>
        </p:nvSpPr>
        <p:spPr>
          <a:xfrm>
            <a:off x="1740635" y="4441121"/>
            <a:ext cx="8418723" cy="7643118"/>
          </a:xfrm>
          <a:prstGeom prst="rect">
            <a:avLst/>
          </a:prstGeom>
        </p:spPr>
        <p:txBody>
          <a:bodyPr wrap="square" lIns="0" tIns="0" rIns="0" bIns="0" rtlCol="0" anchor="t">
            <a:spAutoFit/>
          </a:bodyPr>
          <a:lstStyle/>
          <a:p>
            <a:r>
              <a:rPr lang="en-US" sz="4000" dirty="0">
                <a:solidFill>
                  <a:srgbClr val="005EFF"/>
                </a:solidFill>
                <a:latin typeface="Calibri"/>
                <a:ea typeface="Open Sans"/>
                <a:cs typeface="Open Sans"/>
                <a:sym typeface="Touvlo"/>
              </a:rPr>
              <a:t>Agile Foundations - </a:t>
            </a:r>
            <a:endParaRPr lang="vi-VN" sz="4000" dirty="0">
              <a:solidFill>
                <a:srgbClr val="000000"/>
              </a:solidFill>
              <a:latin typeface="Calibri"/>
              <a:ea typeface="Calibri"/>
              <a:cs typeface="Calibri"/>
            </a:endParaRPr>
          </a:p>
          <a:p>
            <a:r>
              <a:rPr lang="en-US" sz="4000" dirty="0">
                <a:solidFill>
                  <a:srgbClr val="005EFF"/>
                </a:solidFill>
                <a:latin typeface="Calibri"/>
                <a:ea typeface="Open Sans"/>
                <a:cs typeface="Open Sans"/>
                <a:sym typeface="Touvlo"/>
              </a:rPr>
              <a:t>Presentation for the Leadership </a:t>
            </a:r>
            <a:r>
              <a:rPr lang="en-US" sz="4000" dirty="0" smtClean="0">
                <a:solidFill>
                  <a:srgbClr val="005EFF"/>
                </a:solidFill>
                <a:latin typeface="Calibri"/>
                <a:ea typeface="Open Sans"/>
                <a:cs typeface="Open Sans"/>
                <a:sym typeface="Touvlo"/>
              </a:rPr>
              <a:t>Team</a:t>
            </a:r>
          </a:p>
          <a:p>
            <a:endParaRPr lang="en-US" sz="4000" dirty="0">
              <a:solidFill>
                <a:srgbClr val="005EFF"/>
              </a:solidFill>
              <a:latin typeface="Calibri"/>
              <a:ea typeface="Calibri"/>
              <a:cs typeface="Calibri"/>
              <a:sym typeface="Touvlo"/>
            </a:endParaRPr>
          </a:p>
          <a:p>
            <a:pPr marL="571500" indent="-571500">
              <a:buFont typeface="Wingdings" panose="05000000000000000000" pitchFamily="2" charset="2"/>
              <a:buChar char="u"/>
            </a:pPr>
            <a:r>
              <a:rPr lang="en-US" sz="4000" dirty="0" smtClean="0">
                <a:solidFill>
                  <a:srgbClr val="005EFF"/>
                </a:solidFill>
                <a:latin typeface="Calibri"/>
                <a:ea typeface="Calibri"/>
                <a:cs typeface="Calibri"/>
                <a:sym typeface="Touvlo"/>
              </a:rPr>
              <a:t>Part 1: </a:t>
            </a:r>
            <a:r>
              <a:rPr lang="en-US" altLang="ja-JP" sz="4000" dirty="0" smtClean="0">
                <a:solidFill>
                  <a:srgbClr val="005EFF"/>
                </a:solidFill>
                <a:latin typeface="Calibri"/>
                <a:ea typeface="Open Sans"/>
                <a:cs typeface="Open Sans"/>
                <a:sym typeface="Touvlo"/>
              </a:rPr>
              <a:t>How </a:t>
            </a:r>
            <a:r>
              <a:rPr lang="en-US" altLang="ja-JP" sz="4000" dirty="0" err="1" smtClean="0">
                <a:solidFill>
                  <a:srgbClr val="005EFF"/>
                </a:solidFill>
                <a:latin typeface="Calibri"/>
                <a:ea typeface="Open Sans"/>
                <a:cs typeface="Open Sans"/>
                <a:sym typeface="Touvlo"/>
              </a:rPr>
              <a:t>WorldVisitz</a:t>
            </a:r>
            <a:r>
              <a:rPr lang="en-US" altLang="ja-JP" sz="4000" dirty="0" smtClean="0">
                <a:solidFill>
                  <a:srgbClr val="005EFF"/>
                </a:solidFill>
                <a:latin typeface="Calibri"/>
                <a:ea typeface="Open Sans"/>
                <a:cs typeface="Open Sans"/>
                <a:sym typeface="Touvlo"/>
              </a:rPr>
              <a:t> Can Benefit From Agile</a:t>
            </a:r>
          </a:p>
          <a:p>
            <a:endParaRPr lang="en-US" altLang="ja-JP" sz="4000" dirty="0" smtClean="0">
              <a:solidFill>
                <a:srgbClr val="005EFF"/>
              </a:solidFill>
              <a:latin typeface="Calibri"/>
              <a:ea typeface="Open Sans"/>
              <a:cs typeface="Open Sans"/>
              <a:sym typeface="Touvlo"/>
            </a:endParaRPr>
          </a:p>
          <a:p>
            <a:pPr marL="571500" indent="-571500">
              <a:buFont typeface="Wingdings" panose="05000000000000000000" pitchFamily="2" charset="2"/>
              <a:buChar char="u"/>
            </a:pPr>
            <a:r>
              <a:rPr lang="en-US" sz="4000" dirty="0" smtClean="0">
                <a:solidFill>
                  <a:srgbClr val="005EFF"/>
                </a:solidFill>
                <a:latin typeface="Calibri"/>
                <a:ea typeface="Open Sans"/>
                <a:cs typeface="Open Sans"/>
                <a:sym typeface="Touvlo"/>
              </a:rPr>
              <a:t>Part 2</a:t>
            </a:r>
            <a:r>
              <a:rPr lang="en-US" sz="4000" dirty="0" smtClean="0">
                <a:solidFill>
                  <a:srgbClr val="005EFF"/>
                </a:solidFill>
                <a:ea typeface="Open Sans"/>
                <a:cs typeface="Open Sans"/>
                <a:sym typeface="Touvlo"/>
              </a:rPr>
              <a:t>: </a:t>
            </a:r>
            <a:r>
              <a:rPr lang="en-US" sz="4000" dirty="0">
                <a:solidFill>
                  <a:srgbClr val="005EFF"/>
                </a:solidFill>
                <a:ea typeface="Open Sans"/>
                <a:cs typeface="Open Sans"/>
                <a:sym typeface="Touvlo"/>
              </a:rPr>
              <a:t>The Optimal Agile Framework for </a:t>
            </a:r>
            <a:r>
              <a:rPr lang="en-US" sz="4000" dirty="0" err="1">
                <a:solidFill>
                  <a:srgbClr val="005EFF"/>
                </a:solidFill>
                <a:ea typeface="Open Sans"/>
                <a:cs typeface="Open Sans"/>
                <a:sym typeface="Touvlo"/>
              </a:rPr>
              <a:t>WorldVisitz</a:t>
            </a:r>
            <a:endParaRPr lang="en-US" sz="4000" dirty="0">
              <a:solidFill>
                <a:srgbClr val="005EFF"/>
              </a:solidFill>
              <a:ea typeface="Open Sans"/>
              <a:cs typeface="Open Sans"/>
              <a:sym typeface="Touvlo"/>
            </a:endParaRPr>
          </a:p>
          <a:p>
            <a:r>
              <a:rPr lang="en-US" sz="4000" dirty="0">
                <a:solidFill>
                  <a:srgbClr val="005EFF"/>
                </a:solidFill>
                <a:ea typeface="Open Sans"/>
                <a:cs typeface="Open Sans"/>
                <a:sym typeface="Touvlo"/>
              </a:rPr>
              <a:t/>
            </a:r>
            <a:br>
              <a:rPr lang="en-US" sz="4000" dirty="0">
                <a:solidFill>
                  <a:srgbClr val="005EFF"/>
                </a:solidFill>
                <a:ea typeface="Open Sans"/>
                <a:cs typeface="Open Sans"/>
                <a:sym typeface="Touvlo"/>
              </a:rPr>
            </a:br>
            <a:endParaRPr lang="en-US" sz="4000" dirty="0">
              <a:solidFill>
                <a:srgbClr val="005EFF"/>
              </a:solidFill>
              <a:ea typeface="Open Sans"/>
              <a:cs typeface="Open Sans"/>
              <a:sym typeface="Touvlo"/>
            </a:endParaRPr>
          </a:p>
          <a:p>
            <a:endParaRPr lang="vi-VN" sz="4000" dirty="0">
              <a:solidFill>
                <a:srgbClr val="005EFF"/>
              </a:solidFill>
              <a:latin typeface="Calibri"/>
              <a:ea typeface="Open Sans"/>
              <a:cs typeface="Open Sans"/>
            </a:endParaRPr>
          </a:p>
          <a:p>
            <a:pPr algn="just">
              <a:lnSpc>
                <a:spcPts val="3360"/>
              </a:lnSpc>
            </a:pPr>
            <a:r>
              <a:rPr lang="en-US" dirty="0"/>
              <a:t/>
            </a:r>
            <a:br>
              <a:rPr lang="en-US" dirty="0"/>
            </a:br>
            <a:endParaRPr lang="en-US" dirty="0"/>
          </a:p>
        </p:txBody>
      </p:sp>
      <p:sp>
        <p:nvSpPr>
          <p:cNvPr id="20" name="TextBox 20"/>
          <p:cNvSpPr txBox="1"/>
          <p:nvPr/>
        </p:nvSpPr>
        <p:spPr>
          <a:xfrm>
            <a:off x="1903511" y="9497643"/>
            <a:ext cx="5593615" cy="1250342"/>
          </a:xfrm>
          <a:prstGeom prst="rect">
            <a:avLst/>
          </a:prstGeom>
        </p:spPr>
        <p:txBody>
          <a:bodyPr lIns="0" tIns="0" rIns="0" bIns="0" rtlCol="0" anchor="t">
            <a:spAutoFit/>
          </a:bodyPr>
          <a:lstStyle/>
          <a:p>
            <a:r>
              <a:rPr lang="en-US" sz="3500" b="1" dirty="0">
                <a:solidFill>
                  <a:srgbClr val="005EFF"/>
                </a:solidFill>
                <a:latin typeface="Calibri"/>
                <a:ea typeface="Calibri"/>
                <a:cs typeface="Pattanakarn Bold"/>
                <a:sym typeface="Pattanakarn Bold"/>
              </a:rPr>
              <a:t>Presented by: Long Nguyen</a:t>
            </a:r>
            <a:endParaRPr lang="vi-VN" sz="3500" dirty="0">
              <a:latin typeface="Calibri"/>
              <a:ea typeface="Calibri"/>
              <a:cs typeface="Calibri"/>
            </a:endParaRPr>
          </a:p>
          <a:p>
            <a:pPr>
              <a:lnSpc>
                <a:spcPts val="2871"/>
              </a:lnSpc>
              <a:spcBef>
                <a:spcPct val="0"/>
              </a:spcBef>
            </a:pPr>
            <a:r>
              <a:rPr lang="en-US" dirty="0">
                <a:sym typeface="Pattanakarn Bold"/>
              </a:rPr>
              <a:t/>
            </a:r>
            <a:br>
              <a:rPr lang="en-US" dirty="0">
                <a:sym typeface="Pattanakarn Bold"/>
              </a:rPr>
            </a:b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rot="-3593884">
            <a:off x="9390474" y="8050336"/>
            <a:ext cx="8252109" cy="2314575"/>
            <a:chOff x="0" y="0"/>
            <a:chExt cx="2173395" cy="609600"/>
          </a:xfrm>
        </p:grpSpPr>
        <p:sp>
          <p:nvSpPr>
            <p:cNvPr id="8" name="Freeform 8"/>
            <p:cNvSpPr/>
            <p:nvPr/>
          </p:nvSpPr>
          <p:spPr>
            <a:xfrm>
              <a:off x="22794" y="0"/>
              <a:ext cx="2127807" cy="609600"/>
            </a:xfrm>
            <a:custGeom>
              <a:avLst/>
              <a:gdLst/>
              <a:ahLst/>
              <a:cxnLst/>
              <a:rect l="l" t="t" r="r" b="b"/>
              <a:pathLst>
                <a:path w="2127807" h="609600">
                  <a:moveTo>
                    <a:pt x="274223" y="0"/>
                  </a:moveTo>
                  <a:lnTo>
                    <a:pt x="2056784" y="0"/>
                  </a:lnTo>
                  <a:cubicBezTo>
                    <a:pt x="2078520" y="0"/>
                    <a:pt x="2098930" y="10449"/>
                    <a:pt x="2111640" y="28082"/>
                  </a:cubicBezTo>
                  <a:cubicBezTo>
                    <a:pt x="2124349" y="45715"/>
                    <a:pt x="2127807" y="68383"/>
                    <a:pt x="2120933" y="89003"/>
                  </a:cubicBezTo>
                  <a:lnTo>
                    <a:pt x="1977069" y="520597"/>
                  </a:lnTo>
                  <a:cubicBezTo>
                    <a:pt x="1959351" y="573749"/>
                    <a:pt x="1909611" y="609600"/>
                    <a:pt x="1853584" y="609600"/>
                  </a:cubicBezTo>
                  <a:lnTo>
                    <a:pt x="71023" y="609600"/>
                  </a:lnTo>
                  <a:cubicBezTo>
                    <a:pt x="49288" y="609600"/>
                    <a:pt x="28877" y="599151"/>
                    <a:pt x="16167" y="581518"/>
                  </a:cubicBezTo>
                  <a:cubicBezTo>
                    <a:pt x="3458" y="563885"/>
                    <a:pt x="0" y="541217"/>
                    <a:pt x="6874" y="520597"/>
                  </a:cubicBezTo>
                  <a:lnTo>
                    <a:pt x="150738" y="89003"/>
                  </a:lnTo>
                  <a:cubicBezTo>
                    <a:pt x="168456" y="35851"/>
                    <a:pt x="218197" y="0"/>
                    <a:pt x="274223" y="0"/>
                  </a:cubicBezTo>
                  <a:close/>
                </a:path>
              </a:pathLst>
            </a:custGeom>
            <a:gradFill rotWithShape="1">
              <a:gsLst>
                <a:gs pos="0">
                  <a:srgbClr val="82A5FF">
                    <a:alpha val="20000"/>
                  </a:srgbClr>
                </a:gs>
                <a:gs pos="100000">
                  <a:srgbClr val="005EFF">
                    <a:alpha val="100000"/>
                  </a:srgbClr>
                </a:gs>
              </a:gsLst>
              <a:lin ang="0"/>
            </a:gradFill>
          </p:spPr>
        </p:sp>
        <p:sp>
          <p:nvSpPr>
            <p:cNvPr id="9" name="TextBox 9"/>
            <p:cNvSpPr txBox="1"/>
            <p:nvPr/>
          </p:nvSpPr>
          <p:spPr>
            <a:xfrm>
              <a:off x="101600" y="-47625"/>
              <a:ext cx="1970195" cy="657225"/>
            </a:xfrm>
            <a:prstGeom prst="rect">
              <a:avLst/>
            </a:prstGeom>
          </p:spPr>
          <p:txBody>
            <a:bodyPr lIns="50800" tIns="50800" rIns="50800" bIns="50800" rtlCol="0" anchor="ctr"/>
            <a:lstStyle/>
            <a:p>
              <a:pPr algn="ctr">
                <a:lnSpc>
                  <a:spcPts val="2731"/>
                </a:lnSpc>
              </a:pPr>
              <a:endParaRPr/>
            </a:p>
          </p:txBody>
        </p:sp>
      </p:grpSp>
      <p:grpSp>
        <p:nvGrpSpPr>
          <p:cNvPr id="10" name="Group 10"/>
          <p:cNvGrpSpPr/>
          <p:nvPr/>
        </p:nvGrpSpPr>
        <p:grpSpPr>
          <a:xfrm rot="-3593884">
            <a:off x="6319884" y="8205259"/>
            <a:ext cx="8252109" cy="2314575"/>
            <a:chOff x="0" y="0"/>
            <a:chExt cx="2173395" cy="609600"/>
          </a:xfrm>
        </p:grpSpPr>
        <p:sp>
          <p:nvSpPr>
            <p:cNvPr id="11" name="Freeform 11"/>
            <p:cNvSpPr/>
            <p:nvPr/>
          </p:nvSpPr>
          <p:spPr>
            <a:xfrm>
              <a:off x="22794" y="0"/>
              <a:ext cx="2127807" cy="609600"/>
            </a:xfrm>
            <a:custGeom>
              <a:avLst/>
              <a:gdLst/>
              <a:ahLst/>
              <a:cxnLst/>
              <a:rect l="l" t="t" r="r" b="b"/>
              <a:pathLst>
                <a:path w="2127807" h="609600">
                  <a:moveTo>
                    <a:pt x="274223" y="0"/>
                  </a:moveTo>
                  <a:lnTo>
                    <a:pt x="2056784" y="0"/>
                  </a:lnTo>
                  <a:cubicBezTo>
                    <a:pt x="2078520" y="0"/>
                    <a:pt x="2098930" y="10449"/>
                    <a:pt x="2111640" y="28082"/>
                  </a:cubicBezTo>
                  <a:cubicBezTo>
                    <a:pt x="2124349" y="45715"/>
                    <a:pt x="2127807" y="68383"/>
                    <a:pt x="2120933" y="89003"/>
                  </a:cubicBezTo>
                  <a:lnTo>
                    <a:pt x="1977069" y="520597"/>
                  </a:lnTo>
                  <a:cubicBezTo>
                    <a:pt x="1959351" y="573749"/>
                    <a:pt x="1909611" y="609600"/>
                    <a:pt x="1853584" y="609600"/>
                  </a:cubicBezTo>
                  <a:lnTo>
                    <a:pt x="71023" y="609600"/>
                  </a:lnTo>
                  <a:cubicBezTo>
                    <a:pt x="49288" y="609600"/>
                    <a:pt x="28877" y="599151"/>
                    <a:pt x="16167" y="581518"/>
                  </a:cubicBezTo>
                  <a:cubicBezTo>
                    <a:pt x="3458" y="563885"/>
                    <a:pt x="0" y="541217"/>
                    <a:pt x="6874" y="520597"/>
                  </a:cubicBezTo>
                  <a:lnTo>
                    <a:pt x="150738" y="89003"/>
                  </a:lnTo>
                  <a:cubicBezTo>
                    <a:pt x="168456" y="35851"/>
                    <a:pt x="218197" y="0"/>
                    <a:pt x="274223" y="0"/>
                  </a:cubicBezTo>
                  <a:close/>
                </a:path>
              </a:pathLst>
            </a:custGeom>
            <a:gradFill rotWithShape="1">
              <a:gsLst>
                <a:gs pos="0">
                  <a:srgbClr val="82A5FF">
                    <a:alpha val="20000"/>
                  </a:srgbClr>
                </a:gs>
                <a:gs pos="100000">
                  <a:srgbClr val="005EFF">
                    <a:alpha val="100000"/>
                  </a:srgbClr>
                </a:gs>
              </a:gsLst>
              <a:lin ang="0"/>
            </a:gradFill>
          </p:spPr>
        </p:sp>
        <p:sp>
          <p:nvSpPr>
            <p:cNvPr id="12" name="TextBox 12"/>
            <p:cNvSpPr txBox="1"/>
            <p:nvPr/>
          </p:nvSpPr>
          <p:spPr>
            <a:xfrm>
              <a:off x="101600" y="-47625"/>
              <a:ext cx="1970195" cy="657225"/>
            </a:xfrm>
            <a:prstGeom prst="rect">
              <a:avLst/>
            </a:prstGeom>
          </p:spPr>
          <p:txBody>
            <a:bodyPr lIns="50800" tIns="50800" rIns="50800" bIns="50800" rtlCol="0" anchor="ctr"/>
            <a:lstStyle/>
            <a:p>
              <a:pPr algn="ctr">
                <a:lnSpc>
                  <a:spcPts val="2731"/>
                </a:lnSpc>
              </a:pPr>
              <a:endParaRPr/>
            </a:p>
          </p:txBody>
        </p:sp>
      </p:grpSp>
      <p:pic>
        <p:nvPicPr>
          <p:cNvPr id="20" name="Picture 19"/>
          <p:cNvPicPr>
            <a:picLocks noChangeAspect="1"/>
          </p:cNvPicPr>
          <p:nvPr/>
        </p:nvPicPr>
        <p:blipFill>
          <a:blip r:embed="rId3"/>
          <a:stretch>
            <a:fillRect/>
          </a:stretch>
        </p:blipFill>
        <p:spPr>
          <a:xfrm>
            <a:off x="9095061" y="1122884"/>
            <a:ext cx="8429625" cy="4962525"/>
          </a:xfrm>
          <a:prstGeom prst="rect">
            <a:avLst/>
          </a:prstGeom>
        </p:spPr>
      </p:pic>
      <p:sp>
        <p:nvSpPr>
          <p:cNvPr id="2" name="Freeform 2"/>
          <p:cNvSpPr/>
          <p:nvPr/>
        </p:nvSpPr>
        <p:spPr>
          <a:xfrm>
            <a:off x="-1096166" y="-1562100"/>
            <a:ext cx="8514920" cy="8514920"/>
          </a:xfrm>
          <a:custGeom>
            <a:avLst/>
            <a:gdLst/>
            <a:ahLst/>
            <a:cxnLst/>
            <a:rect l="l" t="t" r="r" b="b"/>
            <a:pathLst>
              <a:path w="8514920" h="8514920">
                <a:moveTo>
                  <a:pt x="0" y="0"/>
                </a:moveTo>
                <a:lnTo>
                  <a:pt x="8514920" y="0"/>
                </a:lnTo>
                <a:lnTo>
                  <a:pt x="8514920" y="8514920"/>
                </a:lnTo>
                <a:lnTo>
                  <a:pt x="0" y="8514920"/>
                </a:lnTo>
                <a:lnTo>
                  <a:pt x="0" y="0"/>
                </a:lnTo>
                <a:close/>
              </a:path>
            </a:pathLst>
          </a:custGeom>
          <a:blipFill>
            <a:blip r:embed="rId4">
              <a:alphaModFix amt="32999"/>
              <a:extLst>
                <a:ext uri="{96DAC541-7B7A-43D3-8B79-37D633B846F1}">
                  <asvg:svgBlip xmlns:asvg="http://schemas.microsoft.com/office/drawing/2016/SVG/main" xmlns="" r:embed="rId5"/>
                </a:ext>
              </a:extLst>
            </a:blip>
            <a:stretch>
              <a:fillRect/>
            </a:stretch>
          </a:blipFill>
        </p:spPr>
      </p:sp>
      <p:grpSp>
        <p:nvGrpSpPr>
          <p:cNvPr id="4" name="Group 4"/>
          <p:cNvGrpSpPr/>
          <p:nvPr/>
        </p:nvGrpSpPr>
        <p:grpSpPr>
          <a:xfrm rot="-3593884">
            <a:off x="12567177" y="7676059"/>
            <a:ext cx="8252109" cy="2314575"/>
            <a:chOff x="0" y="0"/>
            <a:chExt cx="2173395" cy="609600"/>
          </a:xfrm>
        </p:grpSpPr>
        <p:sp>
          <p:nvSpPr>
            <p:cNvPr id="5" name="Freeform 5"/>
            <p:cNvSpPr/>
            <p:nvPr/>
          </p:nvSpPr>
          <p:spPr>
            <a:xfrm>
              <a:off x="22794" y="0"/>
              <a:ext cx="2127807" cy="609600"/>
            </a:xfrm>
            <a:custGeom>
              <a:avLst/>
              <a:gdLst/>
              <a:ahLst/>
              <a:cxnLst/>
              <a:rect l="l" t="t" r="r" b="b"/>
              <a:pathLst>
                <a:path w="2127807" h="609600">
                  <a:moveTo>
                    <a:pt x="274223" y="0"/>
                  </a:moveTo>
                  <a:lnTo>
                    <a:pt x="2056784" y="0"/>
                  </a:lnTo>
                  <a:cubicBezTo>
                    <a:pt x="2078520" y="0"/>
                    <a:pt x="2098930" y="10449"/>
                    <a:pt x="2111640" y="28082"/>
                  </a:cubicBezTo>
                  <a:cubicBezTo>
                    <a:pt x="2124349" y="45715"/>
                    <a:pt x="2127807" y="68383"/>
                    <a:pt x="2120933" y="89003"/>
                  </a:cubicBezTo>
                  <a:lnTo>
                    <a:pt x="1977069" y="520597"/>
                  </a:lnTo>
                  <a:cubicBezTo>
                    <a:pt x="1959351" y="573749"/>
                    <a:pt x="1909611" y="609600"/>
                    <a:pt x="1853584" y="609600"/>
                  </a:cubicBezTo>
                  <a:lnTo>
                    <a:pt x="71023" y="609600"/>
                  </a:lnTo>
                  <a:cubicBezTo>
                    <a:pt x="49288" y="609600"/>
                    <a:pt x="28877" y="599151"/>
                    <a:pt x="16167" y="581518"/>
                  </a:cubicBezTo>
                  <a:cubicBezTo>
                    <a:pt x="3458" y="563885"/>
                    <a:pt x="0" y="541217"/>
                    <a:pt x="6874" y="520597"/>
                  </a:cubicBezTo>
                  <a:lnTo>
                    <a:pt x="150738" y="89003"/>
                  </a:lnTo>
                  <a:cubicBezTo>
                    <a:pt x="168456" y="35851"/>
                    <a:pt x="218197" y="0"/>
                    <a:pt x="274223" y="0"/>
                  </a:cubicBezTo>
                  <a:close/>
                </a:path>
              </a:pathLst>
            </a:custGeom>
            <a:gradFill rotWithShape="1">
              <a:gsLst>
                <a:gs pos="0">
                  <a:srgbClr val="82A5FF">
                    <a:alpha val="20000"/>
                  </a:srgbClr>
                </a:gs>
                <a:gs pos="100000">
                  <a:srgbClr val="005EFF">
                    <a:alpha val="100000"/>
                  </a:srgbClr>
                </a:gs>
              </a:gsLst>
              <a:lin ang="0"/>
            </a:gradFill>
          </p:spPr>
        </p:sp>
        <p:sp>
          <p:nvSpPr>
            <p:cNvPr id="6" name="TextBox 6"/>
            <p:cNvSpPr txBox="1"/>
            <p:nvPr/>
          </p:nvSpPr>
          <p:spPr>
            <a:xfrm>
              <a:off x="101600" y="-47625"/>
              <a:ext cx="1970195" cy="657225"/>
            </a:xfrm>
            <a:prstGeom prst="rect">
              <a:avLst/>
            </a:prstGeom>
          </p:spPr>
          <p:txBody>
            <a:bodyPr lIns="50800" tIns="50800" rIns="50800" bIns="50800" rtlCol="0" anchor="ctr"/>
            <a:lstStyle/>
            <a:p>
              <a:pPr algn="ctr">
                <a:lnSpc>
                  <a:spcPts val="2731"/>
                </a:lnSpc>
              </a:pPr>
              <a:endParaRPr/>
            </a:p>
          </p:txBody>
        </p:sp>
      </p:grpSp>
      <p:grpSp>
        <p:nvGrpSpPr>
          <p:cNvPr id="13" name="Group 13"/>
          <p:cNvGrpSpPr/>
          <p:nvPr/>
        </p:nvGrpSpPr>
        <p:grpSpPr>
          <a:xfrm>
            <a:off x="16146813" y="8304146"/>
            <a:ext cx="1066005" cy="1058401"/>
            <a:chOff x="0" y="0"/>
            <a:chExt cx="289003" cy="286941"/>
          </a:xfrm>
        </p:grpSpPr>
        <p:sp>
          <p:nvSpPr>
            <p:cNvPr id="14" name="Freeform 14"/>
            <p:cNvSpPr/>
            <p:nvPr/>
          </p:nvSpPr>
          <p:spPr>
            <a:xfrm>
              <a:off x="0" y="0"/>
              <a:ext cx="289003" cy="286941"/>
            </a:xfrm>
            <a:custGeom>
              <a:avLst/>
              <a:gdLst/>
              <a:ahLst/>
              <a:cxnLst/>
              <a:rect l="l" t="t" r="r" b="b"/>
              <a:pathLst>
                <a:path w="289003" h="286941">
                  <a:moveTo>
                    <a:pt x="143471" y="0"/>
                  </a:moveTo>
                  <a:lnTo>
                    <a:pt x="145532" y="0"/>
                  </a:lnTo>
                  <a:cubicBezTo>
                    <a:pt x="183583" y="0"/>
                    <a:pt x="220075" y="15116"/>
                    <a:pt x="246981" y="42022"/>
                  </a:cubicBezTo>
                  <a:cubicBezTo>
                    <a:pt x="273887" y="68928"/>
                    <a:pt x="289003" y="105420"/>
                    <a:pt x="289003" y="143471"/>
                  </a:cubicBezTo>
                  <a:lnTo>
                    <a:pt x="289003" y="143471"/>
                  </a:lnTo>
                  <a:cubicBezTo>
                    <a:pt x="289003" y="181521"/>
                    <a:pt x="273887" y="218014"/>
                    <a:pt x="246981" y="244920"/>
                  </a:cubicBezTo>
                  <a:cubicBezTo>
                    <a:pt x="220075" y="271826"/>
                    <a:pt x="183583" y="286941"/>
                    <a:pt x="145532" y="286941"/>
                  </a:cubicBezTo>
                  <a:lnTo>
                    <a:pt x="143471" y="286941"/>
                  </a:lnTo>
                  <a:cubicBezTo>
                    <a:pt x="105420" y="286941"/>
                    <a:pt x="68928" y="271826"/>
                    <a:pt x="42022" y="244920"/>
                  </a:cubicBezTo>
                  <a:cubicBezTo>
                    <a:pt x="15116" y="218014"/>
                    <a:pt x="0" y="181521"/>
                    <a:pt x="0" y="143471"/>
                  </a:cubicBezTo>
                  <a:lnTo>
                    <a:pt x="0" y="143471"/>
                  </a:lnTo>
                  <a:cubicBezTo>
                    <a:pt x="0" y="105420"/>
                    <a:pt x="15116" y="68928"/>
                    <a:pt x="42022" y="42022"/>
                  </a:cubicBezTo>
                  <a:cubicBezTo>
                    <a:pt x="68928" y="15116"/>
                    <a:pt x="105420" y="0"/>
                    <a:pt x="143471" y="0"/>
                  </a:cubicBezTo>
                  <a:close/>
                </a:path>
              </a:pathLst>
            </a:custGeom>
            <a:solidFill>
              <a:srgbClr val="005EFF"/>
            </a:solidFill>
          </p:spPr>
        </p:sp>
        <p:sp>
          <p:nvSpPr>
            <p:cNvPr id="15" name="TextBox 15"/>
            <p:cNvSpPr txBox="1"/>
            <p:nvPr/>
          </p:nvSpPr>
          <p:spPr>
            <a:xfrm>
              <a:off x="0" y="-38100"/>
              <a:ext cx="289003" cy="325041"/>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rot="-5400000">
            <a:off x="16511822" y="8588199"/>
            <a:ext cx="362818" cy="490294"/>
          </a:xfrm>
          <a:custGeom>
            <a:avLst/>
            <a:gdLst/>
            <a:ahLst/>
            <a:cxnLst/>
            <a:rect l="l" t="t" r="r" b="b"/>
            <a:pathLst>
              <a:path w="362818" h="490294">
                <a:moveTo>
                  <a:pt x="0" y="0"/>
                </a:moveTo>
                <a:lnTo>
                  <a:pt x="362818" y="0"/>
                </a:lnTo>
                <a:lnTo>
                  <a:pt x="362818" y="490294"/>
                </a:lnTo>
                <a:lnTo>
                  <a:pt x="0" y="49029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24" name="TextBox 24"/>
          <p:cNvSpPr txBox="1"/>
          <p:nvPr/>
        </p:nvSpPr>
        <p:spPr>
          <a:xfrm>
            <a:off x="8382000" y="369920"/>
            <a:ext cx="9365594" cy="1085105"/>
          </a:xfrm>
          <a:prstGeom prst="rect">
            <a:avLst/>
          </a:prstGeom>
        </p:spPr>
        <p:txBody>
          <a:bodyPr lIns="0" tIns="0" rIns="0" bIns="0" rtlCol="0" anchor="t">
            <a:spAutoFit/>
          </a:bodyPr>
          <a:lstStyle/>
          <a:p>
            <a:pPr lvl="0" algn="r">
              <a:lnSpc>
                <a:spcPts val="9112"/>
              </a:lnSpc>
            </a:pPr>
            <a:r>
              <a:rPr lang="en-US" sz="6200" b="1" dirty="0" smtClean="0">
                <a:solidFill>
                  <a:srgbClr val="005EFF"/>
                </a:solidFill>
                <a:latin typeface="+mj-lt"/>
                <a:ea typeface="Pattanakarn Bold"/>
                <a:cs typeface="Pattanakarn Bold"/>
                <a:sym typeface="Pattanakarn Bold"/>
              </a:rPr>
              <a:t>Scrum, Kanban and XP</a:t>
            </a:r>
            <a:endParaRPr lang="en-US" sz="6200" b="1" dirty="0">
              <a:solidFill>
                <a:srgbClr val="005EFF"/>
              </a:solidFill>
              <a:latin typeface="+mj-lt"/>
              <a:ea typeface="Pattanakarn Bold"/>
              <a:cs typeface="Pattanakarn Bold"/>
              <a:sym typeface="Pattanakarn Bold"/>
            </a:endParaRPr>
          </a:p>
        </p:txBody>
      </p:sp>
      <p:sp>
        <p:nvSpPr>
          <p:cNvPr id="18" name="Rectangle 17"/>
          <p:cNvSpPr/>
          <p:nvPr/>
        </p:nvSpPr>
        <p:spPr>
          <a:xfrm>
            <a:off x="2438400" y="6049797"/>
            <a:ext cx="1676400" cy="5415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9" name="Table 18"/>
          <p:cNvGraphicFramePr>
            <a:graphicFrameLocks noGrp="1"/>
          </p:cNvGraphicFramePr>
          <p:nvPr>
            <p:extLst>
              <p:ext uri="{D42A27DB-BD31-4B8C-83A1-F6EECF244321}">
                <p14:modId xmlns:p14="http://schemas.microsoft.com/office/powerpoint/2010/main" val="2567984607"/>
              </p:ext>
            </p:extLst>
          </p:nvPr>
        </p:nvGraphicFramePr>
        <p:xfrm>
          <a:off x="956075" y="1286849"/>
          <a:ext cx="7175740" cy="7731824"/>
        </p:xfrm>
        <a:graphic>
          <a:graphicData uri="http://schemas.openxmlformats.org/drawingml/2006/table">
            <a:tbl>
              <a:tblPr firstRow="1" bandRow="1">
                <a:tableStyleId>{5C22544A-7EE6-4342-B048-85BDC9FD1C3A}</a:tableStyleId>
              </a:tblPr>
              <a:tblGrid>
                <a:gridCol w="1793935">
                  <a:extLst>
                    <a:ext uri="{9D8B030D-6E8A-4147-A177-3AD203B41FA5}">
                      <a16:colId xmlns:a16="http://schemas.microsoft.com/office/drawing/2014/main" val="1365761360"/>
                    </a:ext>
                  </a:extLst>
                </a:gridCol>
                <a:gridCol w="1793935">
                  <a:extLst>
                    <a:ext uri="{9D8B030D-6E8A-4147-A177-3AD203B41FA5}">
                      <a16:colId xmlns:a16="http://schemas.microsoft.com/office/drawing/2014/main" val="3614046137"/>
                    </a:ext>
                  </a:extLst>
                </a:gridCol>
                <a:gridCol w="1793935">
                  <a:extLst>
                    <a:ext uri="{9D8B030D-6E8A-4147-A177-3AD203B41FA5}">
                      <a16:colId xmlns:a16="http://schemas.microsoft.com/office/drawing/2014/main" val="3063436721"/>
                    </a:ext>
                  </a:extLst>
                </a:gridCol>
                <a:gridCol w="1793935">
                  <a:extLst>
                    <a:ext uri="{9D8B030D-6E8A-4147-A177-3AD203B41FA5}">
                      <a16:colId xmlns:a16="http://schemas.microsoft.com/office/drawing/2014/main" val="2977616461"/>
                    </a:ext>
                  </a:extLst>
                </a:gridCol>
              </a:tblGrid>
              <a:tr h="585461">
                <a:tc>
                  <a:txBody>
                    <a:bodyPr/>
                    <a:lstStyle/>
                    <a:p>
                      <a:r>
                        <a:rPr lang="en-US" b="1" dirty="0"/>
                        <a:t>Aspect</a:t>
                      </a:r>
                      <a:endParaRPr lang="en-US" dirty="0"/>
                    </a:p>
                  </a:txBody>
                  <a:tcPr anchor="ctr"/>
                </a:tc>
                <a:tc>
                  <a:txBody>
                    <a:bodyPr/>
                    <a:lstStyle/>
                    <a:p>
                      <a:r>
                        <a:rPr lang="en-US" b="1"/>
                        <a:t>Scrum</a:t>
                      </a:r>
                      <a:endParaRPr lang="en-US"/>
                    </a:p>
                  </a:txBody>
                  <a:tcPr anchor="ctr"/>
                </a:tc>
                <a:tc>
                  <a:txBody>
                    <a:bodyPr/>
                    <a:lstStyle/>
                    <a:p>
                      <a:r>
                        <a:rPr lang="en-US" b="1"/>
                        <a:t>Kanban</a:t>
                      </a:r>
                      <a:endParaRPr lang="en-US"/>
                    </a:p>
                  </a:txBody>
                  <a:tcPr anchor="ctr"/>
                </a:tc>
                <a:tc>
                  <a:txBody>
                    <a:bodyPr/>
                    <a:lstStyle/>
                    <a:p>
                      <a:r>
                        <a:rPr lang="en-US" b="1" dirty="0"/>
                        <a:t>XP</a:t>
                      </a:r>
                      <a:endParaRPr lang="en-US" dirty="0"/>
                    </a:p>
                  </a:txBody>
                  <a:tcPr anchor="ctr"/>
                </a:tc>
                <a:extLst>
                  <a:ext uri="{0D108BD9-81ED-4DB2-BD59-A6C34878D82A}">
                    <a16:rowId xmlns:a16="http://schemas.microsoft.com/office/drawing/2014/main" val="118513113"/>
                  </a:ext>
                </a:extLst>
              </a:tr>
              <a:tr h="1010521">
                <a:tc>
                  <a:txBody>
                    <a:bodyPr/>
                    <a:lstStyle/>
                    <a:p>
                      <a:r>
                        <a:rPr lang="en-US" b="1" dirty="0">
                          <a:solidFill>
                            <a:srgbClr val="0070C0"/>
                          </a:solidFill>
                        </a:rPr>
                        <a:t>Approach</a:t>
                      </a:r>
                      <a:endParaRPr lang="en-US" dirty="0">
                        <a:solidFill>
                          <a:srgbClr val="0070C0"/>
                        </a:solidFill>
                      </a:endParaRPr>
                    </a:p>
                  </a:txBody>
                  <a:tcPr anchor="ctr"/>
                </a:tc>
                <a:tc>
                  <a:txBody>
                    <a:bodyPr/>
                    <a:lstStyle/>
                    <a:p>
                      <a:r>
                        <a:rPr lang="en-US" dirty="0">
                          <a:solidFill>
                            <a:srgbClr val="0070C0"/>
                          </a:solidFill>
                        </a:rPr>
                        <a:t>Iterative, time-boxed sprints</a:t>
                      </a:r>
                    </a:p>
                  </a:txBody>
                  <a:tcPr anchor="ctr"/>
                </a:tc>
                <a:tc>
                  <a:txBody>
                    <a:bodyPr/>
                    <a:lstStyle/>
                    <a:p>
                      <a:r>
                        <a:rPr lang="en-US" dirty="0">
                          <a:solidFill>
                            <a:srgbClr val="0070C0"/>
                          </a:solidFill>
                        </a:rPr>
                        <a:t>Continuous flow of work</a:t>
                      </a:r>
                    </a:p>
                  </a:txBody>
                  <a:tcPr anchor="ctr"/>
                </a:tc>
                <a:tc>
                  <a:txBody>
                    <a:bodyPr/>
                    <a:lstStyle/>
                    <a:p>
                      <a:r>
                        <a:rPr lang="en-US" dirty="0">
                          <a:solidFill>
                            <a:srgbClr val="0070C0"/>
                          </a:solidFill>
                        </a:rPr>
                        <a:t>Emphasizes engineering excellence</a:t>
                      </a:r>
                    </a:p>
                  </a:txBody>
                  <a:tcPr anchor="ctr"/>
                </a:tc>
                <a:extLst>
                  <a:ext uri="{0D108BD9-81ED-4DB2-BD59-A6C34878D82A}">
                    <a16:rowId xmlns:a16="http://schemas.microsoft.com/office/drawing/2014/main" val="3945981918"/>
                  </a:ext>
                </a:extLst>
              </a:tr>
              <a:tr h="1010521">
                <a:tc>
                  <a:txBody>
                    <a:bodyPr/>
                    <a:lstStyle/>
                    <a:p>
                      <a:r>
                        <a:rPr lang="en-US" b="1" dirty="0">
                          <a:solidFill>
                            <a:srgbClr val="0070C0"/>
                          </a:solidFill>
                        </a:rPr>
                        <a:t>Iteration Length</a:t>
                      </a:r>
                      <a:endParaRPr lang="en-US" dirty="0">
                        <a:solidFill>
                          <a:srgbClr val="0070C0"/>
                        </a:solidFill>
                      </a:endParaRPr>
                    </a:p>
                  </a:txBody>
                  <a:tcPr anchor="ctr"/>
                </a:tc>
                <a:tc>
                  <a:txBody>
                    <a:bodyPr/>
                    <a:lstStyle/>
                    <a:p>
                      <a:r>
                        <a:rPr lang="en-US" dirty="0">
                          <a:solidFill>
                            <a:srgbClr val="0070C0"/>
                          </a:solidFill>
                        </a:rPr>
                        <a:t>Fixed-length sprints (usually 2-4 weeks)</a:t>
                      </a:r>
                    </a:p>
                  </a:txBody>
                  <a:tcPr anchor="ctr"/>
                </a:tc>
                <a:tc>
                  <a:txBody>
                    <a:bodyPr/>
                    <a:lstStyle/>
                    <a:p>
                      <a:r>
                        <a:rPr lang="en-US" dirty="0">
                          <a:solidFill>
                            <a:srgbClr val="0070C0"/>
                          </a:solidFill>
                        </a:rPr>
                        <a:t>No fixed iteration length</a:t>
                      </a:r>
                    </a:p>
                  </a:txBody>
                  <a:tcPr anchor="ctr"/>
                </a:tc>
                <a:tc>
                  <a:txBody>
                    <a:bodyPr/>
                    <a:lstStyle/>
                    <a:p>
                      <a:r>
                        <a:rPr lang="en-US" dirty="0">
                          <a:solidFill>
                            <a:srgbClr val="0070C0"/>
                          </a:solidFill>
                        </a:rPr>
                        <a:t>Continuous delivery in small releases</a:t>
                      </a:r>
                    </a:p>
                  </a:txBody>
                  <a:tcPr anchor="ctr"/>
                </a:tc>
                <a:extLst>
                  <a:ext uri="{0D108BD9-81ED-4DB2-BD59-A6C34878D82A}">
                    <a16:rowId xmlns:a16="http://schemas.microsoft.com/office/drawing/2014/main" val="39632955"/>
                  </a:ext>
                </a:extLst>
              </a:tr>
              <a:tr h="1010521">
                <a:tc>
                  <a:txBody>
                    <a:bodyPr/>
                    <a:lstStyle/>
                    <a:p>
                      <a:r>
                        <a:rPr lang="en-US" altLang="ja-JP" dirty="0" smtClean="0">
                          <a:solidFill>
                            <a:srgbClr val="0070C0"/>
                          </a:solidFill>
                        </a:rPr>
                        <a:t>Focus</a:t>
                      </a:r>
                      <a:endParaRPr kumimoji="1" lang="ja-JP" altLang="en-US" dirty="0">
                        <a:solidFill>
                          <a:srgbClr val="0070C0"/>
                        </a:solidFill>
                      </a:endParaRPr>
                    </a:p>
                  </a:txBody>
                  <a:tcPr/>
                </a:tc>
                <a:tc>
                  <a:txBody>
                    <a:bodyPr/>
                    <a:lstStyle/>
                    <a:p>
                      <a:r>
                        <a:rPr lang="en-US" dirty="0">
                          <a:solidFill>
                            <a:srgbClr val="0070C0"/>
                          </a:solidFill>
                        </a:rPr>
                        <a:t>Deliverables and team collaboration</a:t>
                      </a:r>
                    </a:p>
                  </a:txBody>
                  <a:tcPr anchor="ctr"/>
                </a:tc>
                <a:tc>
                  <a:txBody>
                    <a:bodyPr/>
                    <a:lstStyle/>
                    <a:p>
                      <a:r>
                        <a:rPr lang="en-US" dirty="0">
                          <a:solidFill>
                            <a:srgbClr val="0070C0"/>
                          </a:solidFill>
                        </a:rPr>
                        <a:t>Flow and task management</a:t>
                      </a:r>
                    </a:p>
                  </a:txBody>
                  <a:tcPr anchor="ctr"/>
                </a:tc>
                <a:tc>
                  <a:txBody>
                    <a:bodyPr/>
                    <a:lstStyle/>
                    <a:p>
                      <a:r>
                        <a:rPr lang="en-US" dirty="0">
                          <a:solidFill>
                            <a:srgbClr val="0070C0"/>
                          </a:solidFill>
                        </a:rPr>
                        <a:t>Technical practices and customer feedback</a:t>
                      </a:r>
                    </a:p>
                  </a:txBody>
                  <a:tcPr anchor="ctr"/>
                </a:tc>
                <a:extLst>
                  <a:ext uri="{0D108BD9-81ED-4DB2-BD59-A6C34878D82A}">
                    <a16:rowId xmlns:a16="http://schemas.microsoft.com/office/drawing/2014/main" val="3185630042"/>
                  </a:ext>
                </a:extLst>
              </a:tr>
              <a:tr h="1443602">
                <a:tc>
                  <a:txBody>
                    <a:bodyPr/>
                    <a:lstStyle/>
                    <a:p>
                      <a:r>
                        <a:rPr lang="en-US" altLang="ja-JP" dirty="0" smtClean="0">
                          <a:solidFill>
                            <a:srgbClr val="0070C0"/>
                          </a:solidFill>
                        </a:rPr>
                        <a:t>Roles</a:t>
                      </a:r>
                      <a:endParaRPr kumimoji="1" lang="ja-JP" altLang="en-US" dirty="0">
                        <a:solidFill>
                          <a:srgbClr val="0070C0"/>
                        </a:solidFill>
                      </a:endParaRPr>
                    </a:p>
                  </a:txBody>
                  <a:tcPr/>
                </a:tc>
                <a:tc>
                  <a:txBody>
                    <a:bodyPr/>
                    <a:lstStyle/>
                    <a:p>
                      <a:r>
                        <a:rPr lang="en-US" dirty="0">
                          <a:solidFill>
                            <a:srgbClr val="0070C0"/>
                          </a:solidFill>
                        </a:rPr>
                        <a:t>Defined roles (Scrum Master, Product Owner, Development Team)</a:t>
                      </a:r>
                    </a:p>
                  </a:txBody>
                  <a:tcPr anchor="ctr"/>
                </a:tc>
                <a:tc>
                  <a:txBody>
                    <a:bodyPr/>
                    <a:lstStyle/>
                    <a:p>
                      <a:r>
                        <a:rPr lang="en-US" dirty="0">
                          <a:solidFill>
                            <a:srgbClr val="0070C0"/>
                          </a:solidFill>
                        </a:rPr>
                        <a:t>Defined roles (Scrum Master, Product Owner, Development Team)</a:t>
                      </a:r>
                    </a:p>
                  </a:txBody>
                  <a:tcPr anchor="ctr"/>
                </a:tc>
                <a:tc>
                  <a:txBody>
                    <a:bodyPr/>
                    <a:lstStyle/>
                    <a:p>
                      <a:r>
                        <a:rPr lang="en-US" dirty="0">
                          <a:solidFill>
                            <a:srgbClr val="0070C0"/>
                          </a:solidFill>
                        </a:rPr>
                        <a:t>Defined roles </a:t>
                      </a:r>
                      <a:r>
                        <a:rPr lang="en-US" dirty="0" smtClean="0">
                          <a:solidFill>
                            <a:srgbClr val="0070C0"/>
                          </a:solidFill>
                        </a:rPr>
                        <a:t>(Customer,</a:t>
                      </a:r>
                      <a:r>
                        <a:rPr lang="en-US" baseline="0" dirty="0" smtClean="0">
                          <a:solidFill>
                            <a:srgbClr val="0070C0"/>
                          </a:solidFill>
                        </a:rPr>
                        <a:t> Tester, Coach, Programmers</a:t>
                      </a:r>
                      <a:r>
                        <a:rPr lang="en-US" dirty="0" smtClean="0">
                          <a:solidFill>
                            <a:srgbClr val="0070C0"/>
                          </a:solidFill>
                        </a:rPr>
                        <a:t>)</a:t>
                      </a:r>
                      <a:endParaRPr lang="en-US" dirty="0">
                        <a:solidFill>
                          <a:srgbClr val="0070C0"/>
                        </a:solidFill>
                      </a:endParaRPr>
                    </a:p>
                  </a:txBody>
                  <a:tcPr anchor="ctr"/>
                </a:tc>
                <a:extLst>
                  <a:ext uri="{0D108BD9-81ED-4DB2-BD59-A6C34878D82A}">
                    <a16:rowId xmlns:a16="http://schemas.microsoft.com/office/drawing/2014/main" val="4271948244"/>
                  </a:ext>
                </a:extLst>
              </a:tr>
              <a:tr h="1010521">
                <a:tc>
                  <a:txBody>
                    <a:bodyPr/>
                    <a:lstStyle/>
                    <a:p>
                      <a:r>
                        <a:rPr lang="en-US" b="1" dirty="0">
                          <a:solidFill>
                            <a:srgbClr val="0070C0"/>
                          </a:solidFill>
                        </a:rPr>
                        <a:t>Workflow Management</a:t>
                      </a:r>
                      <a:endParaRPr lang="en-US" dirty="0">
                        <a:solidFill>
                          <a:srgbClr val="0070C0"/>
                        </a:solidFill>
                      </a:endParaRPr>
                    </a:p>
                  </a:txBody>
                  <a:tcPr anchor="ctr"/>
                </a:tc>
                <a:tc>
                  <a:txBody>
                    <a:bodyPr/>
                    <a:lstStyle/>
                    <a:p>
                      <a:r>
                        <a:rPr lang="en-US" dirty="0">
                          <a:solidFill>
                            <a:srgbClr val="0070C0"/>
                          </a:solidFill>
                        </a:rPr>
                        <a:t>Time-boxed work in sprints</a:t>
                      </a:r>
                    </a:p>
                  </a:txBody>
                  <a:tcPr anchor="ctr"/>
                </a:tc>
                <a:tc>
                  <a:txBody>
                    <a:bodyPr/>
                    <a:lstStyle/>
                    <a:p>
                      <a:r>
                        <a:rPr lang="en-US" dirty="0">
                          <a:solidFill>
                            <a:srgbClr val="0070C0"/>
                          </a:solidFill>
                        </a:rPr>
                        <a:t>Visualized flow, WIP limits</a:t>
                      </a:r>
                    </a:p>
                  </a:txBody>
                  <a:tcPr anchor="ctr"/>
                </a:tc>
                <a:tc>
                  <a:txBody>
                    <a:bodyPr/>
                    <a:lstStyle/>
                    <a:p>
                      <a:r>
                        <a:rPr lang="en-US" dirty="0">
                          <a:solidFill>
                            <a:srgbClr val="0070C0"/>
                          </a:solidFill>
                        </a:rPr>
                        <a:t>Emphasis on code quality and practices</a:t>
                      </a:r>
                    </a:p>
                  </a:txBody>
                  <a:tcPr anchor="ctr"/>
                </a:tc>
                <a:extLst>
                  <a:ext uri="{0D108BD9-81ED-4DB2-BD59-A6C34878D82A}">
                    <a16:rowId xmlns:a16="http://schemas.microsoft.com/office/drawing/2014/main" val="3991801644"/>
                  </a:ext>
                </a:extLst>
              </a:tr>
              <a:tr h="1443602">
                <a:tc>
                  <a:txBody>
                    <a:bodyPr/>
                    <a:lstStyle/>
                    <a:p>
                      <a:r>
                        <a:rPr lang="en-US" b="1" dirty="0">
                          <a:solidFill>
                            <a:srgbClr val="0070C0"/>
                          </a:solidFill>
                        </a:rPr>
                        <a:t>When to Use</a:t>
                      </a:r>
                      <a:endParaRPr lang="en-US" dirty="0">
                        <a:solidFill>
                          <a:srgbClr val="0070C0"/>
                        </a:solidFill>
                      </a:endParaRPr>
                    </a:p>
                  </a:txBody>
                  <a:tcPr anchor="ctr"/>
                </a:tc>
                <a:tc>
                  <a:txBody>
                    <a:bodyPr/>
                    <a:lstStyle/>
                    <a:p>
                      <a:r>
                        <a:rPr lang="en-US" dirty="0">
                          <a:solidFill>
                            <a:srgbClr val="0070C0"/>
                          </a:solidFill>
                        </a:rPr>
                        <a:t>When there’s a need for structure and regular feedback</a:t>
                      </a:r>
                    </a:p>
                  </a:txBody>
                  <a:tcPr anchor="ctr"/>
                </a:tc>
                <a:tc>
                  <a:txBody>
                    <a:bodyPr/>
                    <a:lstStyle/>
                    <a:p>
                      <a:r>
                        <a:rPr lang="en-US" dirty="0">
                          <a:solidFill>
                            <a:srgbClr val="0070C0"/>
                          </a:solidFill>
                        </a:rPr>
                        <a:t>For continuous work without specific iterations</a:t>
                      </a:r>
                    </a:p>
                  </a:txBody>
                  <a:tcPr anchor="ctr"/>
                </a:tc>
                <a:tc>
                  <a:txBody>
                    <a:bodyPr/>
                    <a:lstStyle/>
                    <a:p>
                      <a:r>
                        <a:rPr lang="en-US" dirty="0">
                          <a:solidFill>
                            <a:srgbClr val="0070C0"/>
                          </a:solidFill>
                        </a:rPr>
                        <a:t>When high-quality code and customer involvement is critical</a:t>
                      </a:r>
                    </a:p>
                  </a:txBody>
                  <a:tcPr anchor="ctr"/>
                </a:tc>
                <a:extLst>
                  <a:ext uri="{0D108BD9-81ED-4DB2-BD59-A6C34878D82A}">
                    <a16:rowId xmlns:a16="http://schemas.microsoft.com/office/drawing/2014/main" val="3157787981"/>
                  </a:ext>
                </a:extLst>
              </a:tr>
            </a:tbl>
          </a:graphicData>
        </a:graphic>
      </p:graphicFrame>
    </p:spTree>
    <p:extLst>
      <p:ext uri="{BB962C8B-B14F-4D97-AF65-F5344CB8AC3E}">
        <p14:creationId xmlns:p14="http://schemas.microsoft.com/office/powerpoint/2010/main" val="26097071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5EFF"/>
        </a:solidFill>
        <a:effectLst/>
      </p:bgPr>
    </p:bg>
    <p:spTree>
      <p:nvGrpSpPr>
        <p:cNvPr id="1" name=""/>
        <p:cNvGrpSpPr/>
        <p:nvPr/>
      </p:nvGrpSpPr>
      <p:grpSpPr>
        <a:xfrm>
          <a:off x="0" y="0"/>
          <a:ext cx="0" cy="0"/>
          <a:chOff x="0" y="0"/>
          <a:chExt cx="0" cy="0"/>
        </a:xfrm>
      </p:grpSpPr>
      <p:grpSp>
        <p:nvGrpSpPr>
          <p:cNvPr id="2" name="Group 2"/>
          <p:cNvGrpSpPr/>
          <p:nvPr/>
        </p:nvGrpSpPr>
        <p:grpSpPr>
          <a:xfrm rot="-6759531">
            <a:off x="612120" y="-1795126"/>
            <a:ext cx="12732324" cy="13418974"/>
            <a:chOff x="0" y="0"/>
            <a:chExt cx="3353369" cy="3534215"/>
          </a:xfrm>
        </p:grpSpPr>
        <p:sp>
          <p:nvSpPr>
            <p:cNvPr id="3" name="Freeform 3"/>
            <p:cNvSpPr/>
            <p:nvPr/>
          </p:nvSpPr>
          <p:spPr>
            <a:xfrm>
              <a:off x="2583" y="0"/>
              <a:ext cx="3348202" cy="3534215"/>
            </a:xfrm>
            <a:custGeom>
              <a:avLst/>
              <a:gdLst/>
              <a:ahLst/>
              <a:cxnLst/>
              <a:rect l="l" t="t" r="r" b="b"/>
              <a:pathLst>
                <a:path w="3348202" h="3534215">
                  <a:moveTo>
                    <a:pt x="261422" y="0"/>
                  </a:moveTo>
                  <a:lnTo>
                    <a:pt x="3289981" y="0"/>
                  </a:lnTo>
                  <a:cubicBezTo>
                    <a:pt x="3305779" y="0"/>
                    <a:pt x="3320879" y="6510"/>
                    <a:pt x="3331725" y="17997"/>
                  </a:cubicBezTo>
                  <a:cubicBezTo>
                    <a:pt x="3342570" y="29484"/>
                    <a:pt x="3348203" y="44933"/>
                    <a:pt x="3347296" y="60705"/>
                  </a:cubicBezTo>
                  <a:lnTo>
                    <a:pt x="3151077" y="3473510"/>
                  </a:lnTo>
                  <a:cubicBezTo>
                    <a:pt x="3149117" y="3507586"/>
                    <a:pt x="3120913" y="3534215"/>
                    <a:pt x="3086781" y="3534215"/>
                  </a:cubicBezTo>
                  <a:lnTo>
                    <a:pt x="58222" y="3534215"/>
                  </a:lnTo>
                  <a:cubicBezTo>
                    <a:pt x="42424" y="3534215"/>
                    <a:pt x="27324" y="3527705"/>
                    <a:pt x="16479" y="3516218"/>
                  </a:cubicBezTo>
                  <a:cubicBezTo>
                    <a:pt x="5633" y="3504731"/>
                    <a:pt x="0" y="3489282"/>
                    <a:pt x="907" y="3473510"/>
                  </a:cubicBezTo>
                  <a:lnTo>
                    <a:pt x="197127" y="60705"/>
                  </a:lnTo>
                  <a:cubicBezTo>
                    <a:pt x="199086" y="26629"/>
                    <a:pt x="227290" y="0"/>
                    <a:pt x="261422" y="0"/>
                  </a:cubicBezTo>
                  <a:close/>
                </a:path>
              </a:pathLst>
            </a:custGeom>
            <a:gradFill rotWithShape="1">
              <a:gsLst>
                <a:gs pos="0">
                  <a:srgbClr val="82A5FF">
                    <a:alpha val="20000"/>
                  </a:srgbClr>
                </a:gs>
                <a:gs pos="100000">
                  <a:srgbClr val="005EFF">
                    <a:alpha val="100000"/>
                  </a:srgbClr>
                </a:gs>
              </a:gsLst>
              <a:lin ang="0"/>
            </a:gradFill>
          </p:spPr>
        </p:sp>
        <p:sp>
          <p:nvSpPr>
            <p:cNvPr id="4" name="TextBox 4"/>
            <p:cNvSpPr txBox="1"/>
            <p:nvPr/>
          </p:nvSpPr>
          <p:spPr>
            <a:xfrm>
              <a:off x="101600" y="-47625"/>
              <a:ext cx="3150169" cy="3581840"/>
            </a:xfrm>
            <a:prstGeom prst="rect">
              <a:avLst/>
            </a:prstGeom>
          </p:spPr>
          <p:txBody>
            <a:bodyPr lIns="50800" tIns="50800" rIns="50800" bIns="50800" rtlCol="0" anchor="ctr"/>
            <a:lstStyle/>
            <a:p>
              <a:pPr algn="ctr">
                <a:lnSpc>
                  <a:spcPts val="2731"/>
                </a:lnSpc>
              </a:pPr>
              <a:endParaRPr/>
            </a:p>
          </p:txBody>
        </p:sp>
      </p:grpSp>
      <p:sp>
        <p:nvSpPr>
          <p:cNvPr id="5" name="Freeform 5"/>
          <p:cNvSpPr/>
          <p:nvPr/>
        </p:nvSpPr>
        <p:spPr>
          <a:xfrm>
            <a:off x="9975275" y="-1677570"/>
            <a:ext cx="10935870" cy="10935870"/>
          </a:xfrm>
          <a:custGeom>
            <a:avLst/>
            <a:gdLst/>
            <a:ahLst/>
            <a:cxnLst/>
            <a:rect l="l" t="t" r="r" b="b"/>
            <a:pathLst>
              <a:path w="10935870" h="10935870">
                <a:moveTo>
                  <a:pt x="0" y="0"/>
                </a:moveTo>
                <a:lnTo>
                  <a:pt x="10935870" y="0"/>
                </a:lnTo>
                <a:lnTo>
                  <a:pt x="10935870" y="10935870"/>
                </a:lnTo>
                <a:lnTo>
                  <a:pt x="0" y="10935870"/>
                </a:lnTo>
                <a:lnTo>
                  <a:pt x="0" y="0"/>
                </a:lnTo>
                <a:close/>
              </a:path>
            </a:pathLst>
          </a:custGeom>
          <a:blipFill>
            <a:blip r:embed="rId3">
              <a:alphaModFix amt="32999"/>
              <a:extLst>
                <a:ext uri="{96DAC541-7B7A-43D3-8B79-37D633B846F1}">
                  <asvg:svgBlip xmlns:asvg="http://schemas.microsoft.com/office/drawing/2016/SVG/main" xmlns="" r:embed="rId4"/>
                </a:ext>
              </a:extLst>
            </a:blip>
            <a:stretch>
              <a:fillRect/>
            </a:stretch>
          </a:blipFill>
        </p:spPr>
      </p:sp>
      <p:grpSp>
        <p:nvGrpSpPr>
          <p:cNvPr id="7" name="Group 7"/>
          <p:cNvGrpSpPr/>
          <p:nvPr/>
        </p:nvGrpSpPr>
        <p:grpSpPr>
          <a:xfrm>
            <a:off x="16146813" y="8304146"/>
            <a:ext cx="1066005" cy="1058401"/>
            <a:chOff x="0" y="0"/>
            <a:chExt cx="289003" cy="286941"/>
          </a:xfrm>
        </p:grpSpPr>
        <p:sp>
          <p:nvSpPr>
            <p:cNvPr id="8" name="Freeform 8"/>
            <p:cNvSpPr/>
            <p:nvPr/>
          </p:nvSpPr>
          <p:spPr>
            <a:xfrm>
              <a:off x="0" y="0"/>
              <a:ext cx="289003" cy="286941"/>
            </a:xfrm>
            <a:custGeom>
              <a:avLst/>
              <a:gdLst/>
              <a:ahLst/>
              <a:cxnLst/>
              <a:rect l="l" t="t" r="r" b="b"/>
              <a:pathLst>
                <a:path w="289003" h="286941">
                  <a:moveTo>
                    <a:pt x="143471" y="0"/>
                  </a:moveTo>
                  <a:lnTo>
                    <a:pt x="145532" y="0"/>
                  </a:lnTo>
                  <a:cubicBezTo>
                    <a:pt x="183583" y="0"/>
                    <a:pt x="220075" y="15116"/>
                    <a:pt x="246981" y="42022"/>
                  </a:cubicBezTo>
                  <a:cubicBezTo>
                    <a:pt x="273887" y="68928"/>
                    <a:pt x="289003" y="105420"/>
                    <a:pt x="289003" y="143471"/>
                  </a:cubicBezTo>
                  <a:lnTo>
                    <a:pt x="289003" y="143471"/>
                  </a:lnTo>
                  <a:cubicBezTo>
                    <a:pt x="289003" y="181521"/>
                    <a:pt x="273887" y="218014"/>
                    <a:pt x="246981" y="244920"/>
                  </a:cubicBezTo>
                  <a:cubicBezTo>
                    <a:pt x="220075" y="271826"/>
                    <a:pt x="183583" y="286941"/>
                    <a:pt x="145532" y="286941"/>
                  </a:cubicBezTo>
                  <a:lnTo>
                    <a:pt x="143471" y="286941"/>
                  </a:lnTo>
                  <a:cubicBezTo>
                    <a:pt x="105420" y="286941"/>
                    <a:pt x="68928" y="271826"/>
                    <a:pt x="42022" y="244920"/>
                  </a:cubicBezTo>
                  <a:cubicBezTo>
                    <a:pt x="15116" y="218014"/>
                    <a:pt x="0" y="181521"/>
                    <a:pt x="0" y="143471"/>
                  </a:cubicBezTo>
                  <a:lnTo>
                    <a:pt x="0" y="143471"/>
                  </a:lnTo>
                  <a:cubicBezTo>
                    <a:pt x="0" y="105420"/>
                    <a:pt x="15116" y="68928"/>
                    <a:pt x="42022" y="42022"/>
                  </a:cubicBezTo>
                  <a:cubicBezTo>
                    <a:pt x="68928" y="15116"/>
                    <a:pt x="105420" y="0"/>
                    <a:pt x="143471" y="0"/>
                  </a:cubicBezTo>
                  <a:close/>
                </a:path>
              </a:pathLst>
            </a:custGeom>
            <a:solidFill>
              <a:srgbClr val="F4F4F4"/>
            </a:solidFill>
          </p:spPr>
        </p:sp>
        <p:sp>
          <p:nvSpPr>
            <p:cNvPr id="9" name="TextBox 9"/>
            <p:cNvSpPr txBox="1"/>
            <p:nvPr/>
          </p:nvSpPr>
          <p:spPr>
            <a:xfrm>
              <a:off x="0" y="-38100"/>
              <a:ext cx="289003" cy="325041"/>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rot="-5400000">
            <a:off x="16511822" y="8588199"/>
            <a:ext cx="362818" cy="490294"/>
          </a:xfrm>
          <a:custGeom>
            <a:avLst/>
            <a:gdLst/>
            <a:ahLst/>
            <a:cxnLst/>
            <a:rect l="l" t="t" r="r" b="b"/>
            <a:pathLst>
              <a:path w="362818" h="490294">
                <a:moveTo>
                  <a:pt x="0" y="0"/>
                </a:moveTo>
                <a:lnTo>
                  <a:pt x="362818" y="0"/>
                </a:lnTo>
                <a:lnTo>
                  <a:pt x="362818" y="490294"/>
                </a:lnTo>
                <a:lnTo>
                  <a:pt x="0" y="490294"/>
                </a:lnTo>
                <a:lnTo>
                  <a:pt x="0" y="0"/>
                </a:lnTo>
                <a:close/>
              </a:path>
            </a:pathLst>
          </a:custGeom>
          <a:blipFill>
            <a:blip r:embed="rId5">
              <a:extLst>
                <a:ext uri="{96DAC541-7B7A-43D3-8B79-37D633B846F1}">
                  <asvg:svgBlip xmlns:asvg="http://schemas.microsoft.com/office/drawing/2016/SVG/main" xmlns="" r:embed="rId7"/>
                </a:ext>
              </a:extLst>
            </a:blip>
            <a:stretch>
              <a:fillRect/>
            </a:stretch>
          </a:blipFill>
        </p:spPr>
      </p:sp>
      <p:sp>
        <p:nvSpPr>
          <p:cNvPr id="18" name="TextBox 18"/>
          <p:cNvSpPr txBox="1"/>
          <p:nvPr/>
        </p:nvSpPr>
        <p:spPr>
          <a:xfrm>
            <a:off x="1740634" y="2599764"/>
            <a:ext cx="12508765" cy="2333972"/>
          </a:xfrm>
          <a:prstGeom prst="rect">
            <a:avLst/>
          </a:prstGeom>
        </p:spPr>
        <p:txBody>
          <a:bodyPr wrap="square" lIns="0" tIns="0" rIns="0" bIns="0" rtlCol="0" anchor="t">
            <a:spAutoFit/>
          </a:bodyPr>
          <a:lstStyle/>
          <a:p>
            <a:pPr lvl="0">
              <a:lnSpc>
                <a:spcPts val="9112"/>
              </a:lnSpc>
            </a:pPr>
            <a:r>
              <a:rPr lang="en-US" sz="6200" b="1" dirty="0" smtClean="0">
                <a:solidFill>
                  <a:srgbClr val="F4F4F4"/>
                </a:solidFill>
                <a:latin typeface="+mj-lt"/>
                <a:ea typeface="Pattanakarn Bold"/>
                <a:cs typeface="Pattanakarn Bold"/>
                <a:sym typeface="Pattanakarn Bold"/>
              </a:rPr>
              <a:t>Part </a:t>
            </a:r>
            <a:r>
              <a:rPr lang="en-US" sz="6200" b="1" dirty="0">
                <a:solidFill>
                  <a:srgbClr val="F4F4F4"/>
                </a:solidFill>
                <a:latin typeface="+mj-lt"/>
                <a:ea typeface="Pattanakarn Bold"/>
                <a:cs typeface="Pattanakarn Bold"/>
                <a:sym typeface="Pattanakarn Bold"/>
              </a:rPr>
              <a:t>2: The Optimal Agile Framework for </a:t>
            </a:r>
            <a:r>
              <a:rPr lang="en-US" sz="6200" b="1" dirty="0" err="1">
                <a:solidFill>
                  <a:srgbClr val="F4F4F4"/>
                </a:solidFill>
                <a:latin typeface="+mj-lt"/>
                <a:ea typeface="Pattanakarn Bold"/>
                <a:cs typeface="Pattanakarn Bold"/>
                <a:sym typeface="Pattanakarn Bold"/>
              </a:rPr>
              <a:t>WorldVisitz</a:t>
            </a:r>
            <a:r>
              <a:rPr lang="en-US" sz="6200" b="1" dirty="0">
                <a:solidFill>
                  <a:srgbClr val="F4F4F4"/>
                </a:solidFill>
                <a:latin typeface="+mj-lt"/>
                <a:ea typeface="Pattanakarn Bold"/>
                <a:cs typeface="Pattanakarn Bold"/>
                <a:sym typeface="Pattanakarn Bold"/>
              </a:rPr>
              <a:t> </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Freeform 8"/>
          <p:cNvSpPr/>
          <p:nvPr/>
        </p:nvSpPr>
        <p:spPr>
          <a:xfrm>
            <a:off x="5624601" y="2100480"/>
            <a:ext cx="10522211" cy="10522211"/>
          </a:xfrm>
          <a:custGeom>
            <a:avLst/>
            <a:gdLst/>
            <a:ahLst/>
            <a:cxnLst/>
            <a:rect l="l" t="t" r="r" b="b"/>
            <a:pathLst>
              <a:path w="10522211" h="10522211">
                <a:moveTo>
                  <a:pt x="0" y="0"/>
                </a:moveTo>
                <a:lnTo>
                  <a:pt x="10522212" y="0"/>
                </a:lnTo>
                <a:lnTo>
                  <a:pt x="10522212" y="10522211"/>
                </a:lnTo>
                <a:lnTo>
                  <a:pt x="0" y="10522211"/>
                </a:lnTo>
                <a:lnTo>
                  <a:pt x="0" y="0"/>
                </a:lnTo>
                <a:close/>
              </a:path>
            </a:pathLst>
          </a:custGeom>
          <a:blipFill>
            <a:blip r:embed="rId3">
              <a:alphaModFix amt="32999"/>
              <a:extLst>
                <a:ext uri="{96DAC541-7B7A-43D3-8B79-37D633B846F1}">
                  <asvg:svgBlip xmlns:asvg="http://schemas.microsoft.com/office/drawing/2016/SVG/main" xmlns="" r:embed="rId5"/>
                </a:ext>
              </a:extLst>
            </a:blip>
            <a:stretch>
              <a:fillRect/>
            </a:stretch>
          </a:blipFill>
        </p:spPr>
      </p:sp>
      <p:sp>
        <p:nvSpPr>
          <p:cNvPr id="9" name="TextBox 9"/>
          <p:cNvSpPr txBox="1"/>
          <p:nvPr/>
        </p:nvSpPr>
        <p:spPr>
          <a:xfrm>
            <a:off x="6934200" y="1131600"/>
            <a:ext cx="10368631" cy="1078372"/>
          </a:xfrm>
          <a:prstGeom prst="rect">
            <a:avLst/>
          </a:prstGeom>
        </p:spPr>
        <p:txBody>
          <a:bodyPr wrap="square" lIns="0" tIns="0" rIns="0" bIns="0" rtlCol="0" anchor="t">
            <a:spAutoFit/>
          </a:bodyPr>
          <a:lstStyle/>
          <a:p>
            <a:pPr lvl="0" algn="r">
              <a:lnSpc>
                <a:spcPts val="9112"/>
              </a:lnSpc>
            </a:pPr>
            <a:r>
              <a:rPr lang="en-US" sz="6000" b="1" dirty="0" smtClean="0">
                <a:solidFill>
                  <a:srgbClr val="005EFF"/>
                </a:solidFill>
                <a:latin typeface="+mj-lt"/>
                <a:ea typeface="Pattanakarn Bold"/>
                <a:cs typeface="Pattanakarn Bold"/>
                <a:sym typeface="Pattanakarn Bold"/>
              </a:rPr>
              <a:t>Overview Scrum</a:t>
            </a:r>
            <a:endParaRPr lang="en-US" sz="6000" b="1" dirty="0">
              <a:solidFill>
                <a:srgbClr val="005EFF"/>
              </a:solidFill>
              <a:latin typeface="+mj-lt"/>
              <a:ea typeface="Pattanakarn Bold"/>
              <a:cs typeface="Pattanakarn Bold"/>
              <a:sym typeface="Pattanakarn Bold"/>
            </a:endParaRPr>
          </a:p>
        </p:txBody>
      </p:sp>
      <p:grpSp>
        <p:nvGrpSpPr>
          <p:cNvPr id="16" name="Group 16"/>
          <p:cNvGrpSpPr/>
          <p:nvPr/>
        </p:nvGrpSpPr>
        <p:grpSpPr>
          <a:xfrm rot="-4026990">
            <a:off x="-6173058" y="5534528"/>
            <a:ext cx="10174055" cy="1849514"/>
            <a:chOff x="0" y="0"/>
            <a:chExt cx="3353369" cy="609600"/>
          </a:xfrm>
        </p:grpSpPr>
        <p:sp>
          <p:nvSpPr>
            <p:cNvPr id="17" name="Freeform 17"/>
            <p:cNvSpPr/>
            <p:nvPr/>
          </p:nvSpPr>
          <p:spPr>
            <a:xfrm>
              <a:off x="18488" y="0"/>
              <a:ext cx="3316393" cy="609600"/>
            </a:xfrm>
            <a:custGeom>
              <a:avLst/>
              <a:gdLst/>
              <a:ahLst/>
              <a:cxnLst/>
              <a:rect l="l" t="t" r="r" b="b"/>
              <a:pathLst>
                <a:path w="3316393" h="609600">
                  <a:moveTo>
                    <a:pt x="260807" y="0"/>
                  </a:moveTo>
                  <a:lnTo>
                    <a:pt x="3258787" y="0"/>
                  </a:lnTo>
                  <a:cubicBezTo>
                    <a:pt x="3276416" y="0"/>
                    <a:pt x="3292972" y="8475"/>
                    <a:pt x="3303280" y="22777"/>
                  </a:cubicBezTo>
                  <a:cubicBezTo>
                    <a:pt x="3313588" y="37079"/>
                    <a:pt x="3316393" y="55465"/>
                    <a:pt x="3310818" y="72190"/>
                  </a:cubicBezTo>
                  <a:lnTo>
                    <a:pt x="3155745" y="537410"/>
                  </a:lnTo>
                  <a:cubicBezTo>
                    <a:pt x="3141374" y="580521"/>
                    <a:pt x="3101030" y="609600"/>
                    <a:pt x="3055587" y="609600"/>
                  </a:cubicBezTo>
                  <a:lnTo>
                    <a:pt x="57607" y="609600"/>
                  </a:lnTo>
                  <a:cubicBezTo>
                    <a:pt x="39977" y="609600"/>
                    <a:pt x="23422" y="601125"/>
                    <a:pt x="13113" y="586823"/>
                  </a:cubicBezTo>
                  <a:cubicBezTo>
                    <a:pt x="2805" y="572521"/>
                    <a:pt x="0" y="554135"/>
                    <a:pt x="5575" y="537410"/>
                  </a:cubicBezTo>
                  <a:lnTo>
                    <a:pt x="160649" y="72190"/>
                  </a:lnTo>
                  <a:cubicBezTo>
                    <a:pt x="175019" y="29079"/>
                    <a:pt x="215364" y="0"/>
                    <a:pt x="260807" y="0"/>
                  </a:cubicBezTo>
                  <a:close/>
                </a:path>
              </a:pathLst>
            </a:custGeom>
            <a:gradFill rotWithShape="1">
              <a:gsLst>
                <a:gs pos="0">
                  <a:srgbClr val="82A5FF">
                    <a:alpha val="20000"/>
                  </a:srgbClr>
                </a:gs>
                <a:gs pos="100000">
                  <a:srgbClr val="005EFF">
                    <a:alpha val="100000"/>
                  </a:srgbClr>
                </a:gs>
              </a:gsLst>
              <a:lin ang="0"/>
            </a:gradFill>
          </p:spPr>
        </p:sp>
        <p:sp>
          <p:nvSpPr>
            <p:cNvPr id="18" name="TextBox 18"/>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grpSp>
        <p:nvGrpSpPr>
          <p:cNvPr id="19" name="Group 19"/>
          <p:cNvGrpSpPr/>
          <p:nvPr/>
        </p:nvGrpSpPr>
        <p:grpSpPr>
          <a:xfrm rot="-4026990">
            <a:off x="-1943598" y="6951910"/>
            <a:ext cx="10174055" cy="1849514"/>
            <a:chOff x="0" y="0"/>
            <a:chExt cx="3353369" cy="609600"/>
          </a:xfrm>
        </p:grpSpPr>
        <p:sp>
          <p:nvSpPr>
            <p:cNvPr id="20" name="Freeform 20"/>
            <p:cNvSpPr/>
            <p:nvPr/>
          </p:nvSpPr>
          <p:spPr>
            <a:xfrm>
              <a:off x="18488" y="0"/>
              <a:ext cx="3316393" cy="609600"/>
            </a:xfrm>
            <a:custGeom>
              <a:avLst/>
              <a:gdLst/>
              <a:ahLst/>
              <a:cxnLst/>
              <a:rect l="l" t="t" r="r" b="b"/>
              <a:pathLst>
                <a:path w="3316393" h="609600">
                  <a:moveTo>
                    <a:pt x="260807" y="0"/>
                  </a:moveTo>
                  <a:lnTo>
                    <a:pt x="3258787" y="0"/>
                  </a:lnTo>
                  <a:cubicBezTo>
                    <a:pt x="3276416" y="0"/>
                    <a:pt x="3292972" y="8475"/>
                    <a:pt x="3303280" y="22777"/>
                  </a:cubicBezTo>
                  <a:cubicBezTo>
                    <a:pt x="3313588" y="37079"/>
                    <a:pt x="3316393" y="55465"/>
                    <a:pt x="3310818" y="72190"/>
                  </a:cubicBezTo>
                  <a:lnTo>
                    <a:pt x="3155745" y="537410"/>
                  </a:lnTo>
                  <a:cubicBezTo>
                    <a:pt x="3141374" y="580521"/>
                    <a:pt x="3101030" y="609600"/>
                    <a:pt x="3055587" y="609600"/>
                  </a:cubicBezTo>
                  <a:lnTo>
                    <a:pt x="57607" y="609600"/>
                  </a:lnTo>
                  <a:cubicBezTo>
                    <a:pt x="39977" y="609600"/>
                    <a:pt x="23422" y="601125"/>
                    <a:pt x="13113" y="586823"/>
                  </a:cubicBezTo>
                  <a:cubicBezTo>
                    <a:pt x="2805" y="572521"/>
                    <a:pt x="0" y="554135"/>
                    <a:pt x="5575" y="537410"/>
                  </a:cubicBezTo>
                  <a:lnTo>
                    <a:pt x="160649" y="72190"/>
                  </a:lnTo>
                  <a:cubicBezTo>
                    <a:pt x="175019" y="29079"/>
                    <a:pt x="215364" y="0"/>
                    <a:pt x="260807" y="0"/>
                  </a:cubicBezTo>
                  <a:close/>
                </a:path>
              </a:pathLst>
            </a:custGeom>
            <a:gradFill rotWithShape="1">
              <a:gsLst>
                <a:gs pos="0">
                  <a:srgbClr val="82A5FF">
                    <a:alpha val="20000"/>
                  </a:srgbClr>
                </a:gs>
                <a:gs pos="100000">
                  <a:srgbClr val="005EFF">
                    <a:alpha val="100000"/>
                  </a:srgbClr>
                </a:gs>
              </a:gsLst>
              <a:lin ang="0"/>
            </a:gradFill>
          </p:spPr>
        </p:sp>
        <p:sp>
          <p:nvSpPr>
            <p:cNvPr id="21" name="TextBox 21"/>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grpSp>
        <p:nvGrpSpPr>
          <p:cNvPr id="22" name="Group 22"/>
          <p:cNvGrpSpPr/>
          <p:nvPr/>
        </p:nvGrpSpPr>
        <p:grpSpPr>
          <a:xfrm rot="-4026990">
            <a:off x="-4506930" y="7280495"/>
            <a:ext cx="10174055" cy="1849514"/>
            <a:chOff x="0" y="0"/>
            <a:chExt cx="3353369" cy="609600"/>
          </a:xfrm>
        </p:grpSpPr>
        <p:sp>
          <p:nvSpPr>
            <p:cNvPr id="23" name="Freeform 23"/>
            <p:cNvSpPr/>
            <p:nvPr/>
          </p:nvSpPr>
          <p:spPr>
            <a:xfrm>
              <a:off x="18488" y="0"/>
              <a:ext cx="3316393" cy="609600"/>
            </a:xfrm>
            <a:custGeom>
              <a:avLst/>
              <a:gdLst/>
              <a:ahLst/>
              <a:cxnLst/>
              <a:rect l="l" t="t" r="r" b="b"/>
              <a:pathLst>
                <a:path w="3316393" h="609600">
                  <a:moveTo>
                    <a:pt x="260807" y="0"/>
                  </a:moveTo>
                  <a:lnTo>
                    <a:pt x="3258787" y="0"/>
                  </a:lnTo>
                  <a:cubicBezTo>
                    <a:pt x="3276416" y="0"/>
                    <a:pt x="3292972" y="8475"/>
                    <a:pt x="3303280" y="22777"/>
                  </a:cubicBezTo>
                  <a:cubicBezTo>
                    <a:pt x="3313588" y="37079"/>
                    <a:pt x="3316393" y="55465"/>
                    <a:pt x="3310818" y="72190"/>
                  </a:cubicBezTo>
                  <a:lnTo>
                    <a:pt x="3155745" y="537410"/>
                  </a:lnTo>
                  <a:cubicBezTo>
                    <a:pt x="3141374" y="580521"/>
                    <a:pt x="3101030" y="609600"/>
                    <a:pt x="3055587" y="609600"/>
                  </a:cubicBezTo>
                  <a:lnTo>
                    <a:pt x="57607" y="609600"/>
                  </a:lnTo>
                  <a:cubicBezTo>
                    <a:pt x="39977" y="609600"/>
                    <a:pt x="23422" y="601125"/>
                    <a:pt x="13113" y="586823"/>
                  </a:cubicBezTo>
                  <a:cubicBezTo>
                    <a:pt x="2805" y="572521"/>
                    <a:pt x="0" y="554135"/>
                    <a:pt x="5575" y="537410"/>
                  </a:cubicBezTo>
                  <a:lnTo>
                    <a:pt x="160649" y="72190"/>
                  </a:lnTo>
                  <a:cubicBezTo>
                    <a:pt x="175019" y="29079"/>
                    <a:pt x="215364" y="0"/>
                    <a:pt x="260807" y="0"/>
                  </a:cubicBezTo>
                  <a:close/>
                </a:path>
              </a:pathLst>
            </a:custGeom>
            <a:gradFill rotWithShape="1">
              <a:gsLst>
                <a:gs pos="0">
                  <a:srgbClr val="82A5FF">
                    <a:alpha val="20000"/>
                  </a:srgbClr>
                </a:gs>
                <a:gs pos="100000">
                  <a:srgbClr val="005EFF">
                    <a:alpha val="100000"/>
                  </a:srgbClr>
                </a:gs>
              </a:gsLst>
              <a:lin ang="0"/>
            </a:gradFill>
          </p:spPr>
        </p:sp>
        <p:sp>
          <p:nvSpPr>
            <p:cNvPr id="24" name="TextBox 24"/>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sp>
        <p:nvSpPr>
          <p:cNvPr id="25" name="TextBox 23"/>
          <p:cNvSpPr txBox="1"/>
          <p:nvPr/>
        </p:nvSpPr>
        <p:spPr>
          <a:xfrm>
            <a:off x="7848600" y="3058206"/>
            <a:ext cx="9027995" cy="3347070"/>
          </a:xfrm>
          <a:prstGeom prst="rect">
            <a:avLst/>
          </a:prstGeom>
        </p:spPr>
        <p:txBody>
          <a:bodyPr wrap="square" lIns="0" tIns="0" rIns="0" bIns="0" rtlCol="0" anchor="t">
            <a:spAutoFit/>
          </a:bodyPr>
          <a:lstStyle/>
          <a:p>
            <a:pPr lvl="0">
              <a:lnSpc>
                <a:spcPts val="2871"/>
              </a:lnSpc>
              <a:spcBef>
                <a:spcPct val="0"/>
              </a:spcBef>
            </a:pPr>
            <a:r>
              <a:rPr lang="en-US" sz="2000" b="1" dirty="0" smtClean="0">
                <a:solidFill>
                  <a:srgbClr val="005EFF"/>
                </a:solidFill>
                <a:latin typeface="+mj-lt"/>
                <a:ea typeface="Pattanakarn Bold"/>
                <a:cs typeface="Pattanakarn Bold"/>
                <a:sym typeface="Pattanakarn Bold"/>
              </a:rPr>
              <a:t>SCRUM</a:t>
            </a:r>
            <a:endParaRPr lang="en-US" sz="2000" b="1" dirty="0">
              <a:solidFill>
                <a:srgbClr val="005EFF"/>
              </a:solidFill>
              <a:latin typeface="+mj-lt"/>
              <a:ea typeface="Pattanakarn Bold"/>
              <a:cs typeface="Pattanakarn Bold"/>
              <a:sym typeface="Pattanakarn Bold"/>
            </a:endParaRPr>
          </a:p>
          <a:p>
            <a:pPr marL="342900" lvl="0" indent="-342900">
              <a:lnSpc>
                <a:spcPts val="2871"/>
              </a:lnSpc>
              <a:spcBef>
                <a:spcPct val="0"/>
              </a:spcBef>
              <a:buFont typeface="Wingdings" panose="05000000000000000000" pitchFamily="2" charset="2"/>
              <a:buChar char="ü"/>
            </a:pPr>
            <a:r>
              <a:rPr lang="en-US" sz="2000" b="1" dirty="0" smtClean="0">
                <a:solidFill>
                  <a:srgbClr val="005EFF"/>
                </a:solidFill>
                <a:latin typeface="+mj-lt"/>
                <a:ea typeface="Pattanakarn Bold"/>
                <a:cs typeface="Pattanakarn Bold"/>
                <a:sym typeface="Pattanakarn Bold"/>
              </a:rPr>
              <a:t>A lightweight </a:t>
            </a:r>
            <a:r>
              <a:rPr lang="en-US" sz="2000" b="1" dirty="0">
                <a:solidFill>
                  <a:srgbClr val="005EFF"/>
                </a:solidFill>
                <a:latin typeface="+mj-lt"/>
                <a:ea typeface="Pattanakarn Bold"/>
                <a:cs typeface="Pattanakarn Bold"/>
                <a:sym typeface="Pattanakarn Bold"/>
              </a:rPr>
              <a:t>framework designed to tackle complex, adaptive </a:t>
            </a:r>
            <a:r>
              <a:rPr lang="en-US" sz="2000" b="1" dirty="0" smtClean="0">
                <a:solidFill>
                  <a:srgbClr val="005EFF"/>
                </a:solidFill>
                <a:latin typeface="+mj-lt"/>
                <a:ea typeface="Pattanakarn Bold"/>
                <a:cs typeface="Pattanakarn Bold"/>
                <a:sym typeface="Pattanakarn Bold"/>
              </a:rPr>
              <a:t>problems.</a:t>
            </a:r>
          </a:p>
          <a:p>
            <a:pPr lvl="0">
              <a:lnSpc>
                <a:spcPts val="2871"/>
              </a:lnSpc>
              <a:spcBef>
                <a:spcPct val="0"/>
              </a:spcBef>
            </a:pPr>
            <a:endParaRPr lang="en-US" sz="2000" b="1" dirty="0">
              <a:solidFill>
                <a:srgbClr val="005EFF"/>
              </a:solidFill>
              <a:latin typeface="+mj-lt"/>
              <a:ea typeface="Pattanakarn Bold"/>
              <a:cs typeface="Pattanakarn Bold"/>
              <a:sym typeface="Pattanakarn Bold"/>
            </a:endParaRPr>
          </a:p>
          <a:p>
            <a:pPr marL="342900" lvl="0" indent="-342900">
              <a:lnSpc>
                <a:spcPts val="2871"/>
              </a:lnSpc>
              <a:spcBef>
                <a:spcPct val="0"/>
              </a:spcBef>
              <a:buFont typeface="Wingdings" panose="05000000000000000000" pitchFamily="2" charset="2"/>
              <a:buChar char="ü"/>
            </a:pPr>
            <a:r>
              <a:rPr lang="en-US" sz="2000" b="1" dirty="0">
                <a:solidFill>
                  <a:srgbClr val="005EFF"/>
                </a:solidFill>
                <a:latin typeface="+mj-lt"/>
                <a:ea typeface="Pattanakarn Bold"/>
                <a:cs typeface="Pattanakarn Bold"/>
                <a:sym typeface="Pattanakarn Bold"/>
              </a:rPr>
              <a:t>It places strong emphasis on simplicity and follows the scientific approach of 'empiricism.' The focus is on people rather than tools and documentation</a:t>
            </a:r>
            <a:r>
              <a:rPr lang="en-US" sz="2000" b="1" dirty="0" smtClean="0">
                <a:solidFill>
                  <a:srgbClr val="005EFF"/>
                </a:solidFill>
                <a:latin typeface="+mj-lt"/>
                <a:ea typeface="Pattanakarn Bold"/>
                <a:cs typeface="Pattanakarn Bold"/>
                <a:sym typeface="Pattanakarn Bold"/>
              </a:rPr>
              <a:t>.</a:t>
            </a:r>
            <a:endParaRPr lang="en-US" sz="2000" b="1" dirty="0" smtClean="0">
              <a:solidFill>
                <a:srgbClr val="005EFF"/>
              </a:solidFill>
              <a:latin typeface="+mj-lt"/>
              <a:ea typeface="Pattanakarn Bold"/>
              <a:cs typeface="Pattanakarn Bold"/>
              <a:sym typeface="Pattanakarn Bold"/>
            </a:endParaRPr>
          </a:p>
          <a:p>
            <a:pPr lvl="0">
              <a:lnSpc>
                <a:spcPts val="2871"/>
              </a:lnSpc>
              <a:spcBef>
                <a:spcPct val="0"/>
              </a:spcBef>
            </a:pPr>
            <a:endParaRPr lang="en-US" sz="2000" b="1" dirty="0">
              <a:solidFill>
                <a:srgbClr val="005EFF"/>
              </a:solidFill>
              <a:latin typeface="+mj-lt"/>
              <a:ea typeface="Pattanakarn Bold"/>
              <a:cs typeface="Pattanakarn Bold"/>
              <a:sym typeface="Pattanakarn Bold"/>
            </a:endParaRPr>
          </a:p>
          <a:p>
            <a:pPr marL="342900" lvl="0" indent="-342900">
              <a:lnSpc>
                <a:spcPts val="2871"/>
              </a:lnSpc>
              <a:spcBef>
                <a:spcPct val="0"/>
              </a:spcBef>
              <a:buFont typeface="Wingdings" panose="05000000000000000000" pitchFamily="2" charset="2"/>
              <a:buChar char="ü"/>
            </a:pPr>
            <a:r>
              <a:rPr lang="en-US" sz="2000" b="1" dirty="0">
                <a:solidFill>
                  <a:srgbClr val="005EFF"/>
                </a:solidFill>
                <a:latin typeface="+mj-lt"/>
                <a:ea typeface="Pattanakarn Bold"/>
                <a:cs typeface="Pattanakarn Bold"/>
                <a:sym typeface="Pattanakarn Bold"/>
              </a:rPr>
              <a:t>Scrum teams consist of the following roles: Product Owner, Scrum Master, and Development Team </a:t>
            </a:r>
            <a:r>
              <a:rPr lang="en-US" sz="2000" b="1" dirty="0" smtClean="0">
                <a:solidFill>
                  <a:srgbClr val="005EFF"/>
                </a:solidFill>
                <a:latin typeface="+mj-lt"/>
                <a:ea typeface="Pattanakarn Bold"/>
                <a:cs typeface="Pattanakarn Bold"/>
                <a:sym typeface="Pattanakarn Bold"/>
              </a:rPr>
              <a:t>Member.</a:t>
            </a:r>
            <a:endParaRPr lang="en-US" sz="2000" b="1" dirty="0" smtClean="0">
              <a:solidFill>
                <a:srgbClr val="005EFF"/>
              </a:solidFill>
              <a:latin typeface="+mj-lt"/>
              <a:ea typeface="Pattanakarn Bold"/>
              <a:cs typeface="Pattanakarn Bold"/>
              <a:sym typeface="Pattanakarn Bold"/>
            </a:endParaRPr>
          </a:p>
          <a:p>
            <a:pPr lvl="0">
              <a:lnSpc>
                <a:spcPts val="2871"/>
              </a:lnSpc>
              <a:spcBef>
                <a:spcPct val="0"/>
              </a:spcBef>
            </a:pPr>
            <a:endParaRPr lang="en-US" sz="2000" b="1" dirty="0">
              <a:solidFill>
                <a:srgbClr val="005EFF"/>
              </a:solidFill>
              <a:latin typeface="+mj-lt"/>
              <a:ea typeface="Pattanakarn Bold"/>
              <a:cs typeface="Pattanakarn Bold"/>
              <a:sym typeface="Pattanakarn Bold"/>
            </a:endParaRPr>
          </a:p>
        </p:txBody>
      </p:sp>
      <p:pic>
        <p:nvPicPr>
          <p:cNvPr id="2" name="Picture 1"/>
          <p:cNvPicPr>
            <a:picLocks noChangeAspect="1"/>
          </p:cNvPicPr>
          <p:nvPr/>
        </p:nvPicPr>
        <p:blipFill>
          <a:blip r:embed="rId6"/>
          <a:stretch>
            <a:fillRect/>
          </a:stretch>
        </p:blipFill>
        <p:spPr>
          <a:xfrm>
            <a:off x="11162560" y="6318521"/>
            <a:ext cx="3717273" cy="3717273"/>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a:off x="5624601" y="2100480"/>
            <a:ext cx="10522211" cy="10522211"/>
          </a:xfrm>
          <a:custGeom>
            <a:avLst/>
            <a:gdLst/>
            <a:ahLst/>
            <a:cxnLst/>
            <a:rect l="l" t="t" r="r" b="b"/>
            <a:pathLst>
              <a:path w="10522211" h="10522211">
                <a:moveTo>
                  <a:pt x="0" y="0"/>
                </a:moveTo>
                <a:lnTo>
                  <a:pt x="10522212" y="0"/>
                </a:lnTo>
                <a:lnTo>
                  <a:pt x="10522212" y="10522211"/>
                </a:lnTo>
                <a:lnTo>
                  <a:pt x="0" y="10522211"/>
                </a:lnTo>
                <a:lnTo>
                  <a:pt x="0" y="0"/>
                </a:lnTo>
                <a:close/>
              </a:path>
            </a:pathLst>
          </a:custGeom>
          <a:blipFill>
            <a:blip r:embed="rId3">
              <a:alphaModFix amt="32999"/>
              <a:extLst>
                <a:ext uri="{96DAC541-7B7A-43D3-8B79-37D633B846F1}">
                  <asvg:svgBlip xmlns:asvg="http://schemas.microsoft.com/office/drawing/2016/SVG/main" xmlns="" r:embed="rId5"/>
                </a:ext>
              </a:extLst>
            </a:blip>
            <a:stretch>
              <a:fillRect/>
            </a:stretch>
          </a:blipFill>
        </p:spPr>
      </p:sp>
      <p:sp>
        <p:nvSpPr>
          <p:cNvPr id="9" name="TextBox 9"/>
          <p:cNvSpPr txBox="1"/>
          <p:nvPr/>
        </p:nvSpPr>
        <p:spPr>
          <a:xfrm>
            <a:off x="6934200" y="1131600"/>
            <a:ext cx="10368631" cy="1078372"/>
          </a:xfrm>
          <a:prstGeom prst="rect">
            <a:avLst/>
          </a:prstGeom>
        </p:spPr>
        <p:txBody>
          <a:bodyPr wrap="square" lIns="0" tIns="0" rIns="0" bIns="0" rtlCol="0" anchor="t">
            <a:spAutoFit/>
          </a:bodyPr>
          <a:lstStyle/>
          <a:p>
            <a:pPr lvl="0" algn="r">
              <a:lnSpc>
                <a:spcPts val="9112"/>
              </a:lnSpc>
            </a:pPr>
            <a:r>
              <a:rPr lang="en-US" sz="6000" b="1" dirty="0" smtClean="0">
                <a:solidFill>
                  <a:srgbClr val="005EFF"/>
                </a:solidFill>
                <a:latin typeface="+mj-lt"/>
                <a:ea typeface="Pattanakarn Bold"/>
                <a:cs typeface="Pattanakarn Bold"/>
                <a:sym typeface="Pattanakarn Bold"/>
              </a:rPr>
              <a:t>Scrum Events</a:t>
            </a:r>
            <a:endParaRPr lang="en-US" sz="6000" b="1" dirty="0">
              <a:solidFill>
                <a:srgbClr val="005EFF"/>
              </a:solidFill>
              <a:latin typeface="+mj-lt"/>
              <a:ea typeface="Pattanakarn Bold"/>
              <a:cs typeface="Pattanakarn Bold"/>
              <a:sym typeface="Pattanakarn Bold"/>
            </a:endParaRPr>
          </a:p>
        </p:txBody>
      </p:sp>
      <p:grpSp>
        <p:nvGrpSpPr>
          <p:cNvPr id="16" name="Group 16"/>
          <p:cNvGrpSpPr/>
          <p:nvPr/>
        </p:nvGrpSpPr>
        <p:grpSpPr>
          <a:xfrm rot="-4026990">
            <a:off x="-6173058" y="5534528"/>
            <a:ext cx="10174055" cy="1849514"/>
            <a:chOff x="0" y="0"/>
            <a:chExt cx="3353369" cy="609600"/>
          </a:xfrm>
        </p:grpSpPr>
        <p:sp>
          <p:nvSpPr>
            <p:cNvPr id="17" name="Freeform 17"/>
            <p:cNvSpPr/>
            <p:nvPr/>
          </p:nvSpPr>
          <p:spPr>
            <a:xfrm>
              <a:off x="18488" y="0"/>
              <a:ext cx="3316393" cy="609600"/>
            </a:xfrm>
            <a:custGeom>
              <a:avLst/>
              <a:gdLst/>
              <a:ahLst/>
              <a:cxnLst/>
              <a:rect l="l" t="t" r="r" b="b"/>
              <a:pathLst>
                <a:path w="3316393" h="609600">
                  <a:moveTo>
                    <a:pt x="260807" y="0"/>
                  </a:moveTo>
                  <a:lnTo>
                    <a:pt x="3258787" y="0"/>
                  </a:lnTo>
                  <a:cubicBezTo>
                    <a:pt x="3276416" y="0"/>
                    <a:pt x="3292972" y="8475"/>
                    <a:pt x="3303280" y="22777"/>
                  </a:cubicBezTo>
                  <a:cubicBezTo>
                    <a:pt x="3313588" y="37079"/>
                    <a:pt x="3316393" y="55465"/>
                    <a:pt x="3310818" y="72190"/>
                  </a:cubicBezTo>
                  <a:lnTo>
                    <a:pt x="3155745" y="537410"/>
                  </a:lnTo>
                  <a:cubicBezTo>
                    <a:pt x="3141374" y="580521"/>
                    <a:pt x="3101030" y="609600"/>
                    <a:pt x="3055587" y="609600"/>
                  </a:cubicBezTo>
                  <a:lnTo>
                    <a:pt x="57607" y="609600"/>
                  </a:lnTo>
                  <a:cubicBezTo>
                    <a:pt x="39977" y="609600"/>
                    <a:pt x="23422" y="601125"/>
                    <a:pt x="13113" y="586823"/>
                  </a:cubicBezTo>
                  <a:cubicBezTo>
                    <a:pt x="2805" y="572521"/>
                    <a:pt x="0" y="554135"/>
                    <a:pt x="5575" y="537410"/>
                  </a:cubicBezTo>
                  <a:lnTo>
                    <a:pt x="160649" y="72190"/>
                  </a:lnTo>
                  <a:cubicBezTo>
                    <a:pt x="175019" y="29079"/>
                    <a:pt x="215364" y="0"/>
                    <a:pt x="260807" y="0"/>
                  </a:cubicBezTo>
                  <a:close/>
                </a:path>
              </a:pathLst>
            </a:custGeom>
            <a:gradFill rotWithShape="1">
              <a:gsLst>
                <a:gs pos="0">
                  <a:srgbClr val="82A5FF">
                    <a:alpha val="20000"/>
                  </a:srgbClr>
                </a:gs>
                <a:gs pos="100000">
                  <a:srgbClr val="005EFF">
                    <a:alpha val="100000"/>
                  </a:srgbClr>
                </a:gs>
              </a:gsLst>
              <a:lin ang="0"/>
            </a:gradFill>
          </p:spPr>
        </p:sp>
        <p:sp>
          <p:nvSpPr>
            <p:cNvPr id="18" name="TextBox 18"/>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grpSp>
        <p:nvGrpSpPr>
          <p:cNvPr id="19" name="Group 19"/>
          <p:cNvGrpSpPr/>
          <p:nvPr/>
        </p:nvGrpSpPr>
        <p:grpSpPr>
          <a:xfrm rot="-4026990">
            <a:off x="-1943598" y="6951910"/>
            <a:ext cx="10174055" cy="1849514"/>
            <a:chOff x="0" y="0"/>
            <a:chExt cx="3353369" cy="609600"/>
          </a:xfrm>
        </p:grpSpPr>
        <p:sp>
          <p:nvSpPr>
            <p:cNvPr id="20" name="Freeform 20"/>
            <p:cNvSpPr/>
            <p:nvPr/>
          </p:nvSpPr>
          <p:spPr>
            <a:xfrm>
              <a:off x="18488" y="0"/>
              <a:ext cx="3316393" cy="609600"/>
            </a:xfrm>
            <a:custGeom>
              <a:avLst/>
              <a:gdLst/>
              <a:ahLst/>
              <a:cxnLst/>
              <a:rect l="l" t="t" r="r" b="b"/>
              <a:pathLst>
                <a:path w="3316393" h="609600">
                  <a:moveTo>
                    <a:pt x="260807" y="0"/>
                  </a:moveTo>
                  <a:lnTo>
                    <a:pt x="3258787" y="0"/>
                  </a:lnTo>
                  <a:cubicBezTo>
                    <a:pt x="3276416" y="0"/>
                    <a:pt x="3292972" y="8475"/>
                    <a:pt x="3303280" y="22777"/>
                  </a:cubicBezTo>
                  <a:cubicBezTo>
                    <a:pt x="3313588" y="37079"/>
                    <a:pt x="3316393" y="55465"/>
                    <a:pt x="3310818" y="72190"/>
                  </a:cubicBezTo>
                  <a:lnTo>
                    <a:pt x="3155745" y="537410"/>
                  </a:lnTo>
                  <a:cubicBezTo>
                    <a:pt x="3141374" y="580521"/>
                    <a:pt x="3101030" y="609600"/>
                    <a:pt x="3055587" y="609600"/>
                  </a:cubicBezTo>
                  <a:lnTo>
                    <a:pt x="57607" y="609600"/>
                  </a:lnTo>
                  <a:cubicBezTo>
                    <a:pt x="39977" y="609600"/>
                    <a:pt x="23422" y="601125"/>
                    <a:pt x="13113" y="586823"/>
                  </a:cubicBezTo>
                  <a:cubicBezTo>
                    <a:pt x="2805" y="572521"/>
                    <a:pt x="0" y="554135"/>
                    <a:pt x="5575" y="537410"/>
                  </a:cubicBezTo>
                  <a:lnTo>
                    <a:pt x="160649" y="72190"/>
                  </a:lnTo>
                  <a:cubicBezTo>
                    <a:pt x="175019" y="29079"/>
                    <a:pt x="215364" y="0"/>
                    <a:pt x="260807" y="0"/>
                  </a:cubicBezTo>
                  <a:close/>
                </a:path>
              </a:pathLst>
            </a:custGeom>
            <a:gradFill rotWithShape="1">
              <a:gsLst>
                <a:gs pos="0">
                  <a:srgbClr val="82A5FF">
                    <a:alpha val="20000"/>
                  </a:srgbClr>
                </a:gs>
                <a:gs pos="100000">
                  <a:srgbClr val="005EFF">
                    <a:alpha val="100000"/>
                  </a:srgbClr>
                </a:gs>
              </a:gsLst>
              <a:lin ang="0"/>
            </a:gradFill>
          </p:spPr>
        </p:sp>
        <p:sp>
          <p:nvSpPr>
            <p:cNvPr id="21" name="TextBox 21"/>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grpSp>
        <p:nvGrpSpPr>
          <p:cNvPr id="22" name="Group 22"/>
          <p:cNvGrpSpPr/>
          <p:nvPr/>
        </p:nvGrpSpPr>
        <p:grpSpPr>
          <a:xfrm rot="-4026990">
            <a:off x="-4506930" y="7280495"/>
            <a:ext cx="10174055" cy="1849514"/>
            <a:chOff x="0" y="0"/>
            <a:chExt cx="3353369" cy="609600"/>
          </a:xfrm>
        </p:grpSpPr>
        <p:sp>
          <p:nvSpPr>
            <p:cNvPr id="23" name="Freeform 23"/>
            <p:cNvSpPr/>
            <p:nvPr/>
          </p:nvSpPr>
          <p:spPr>
            <a:xfrm>
              <a:off x="18488" y="0"/>
              <a:ext cx="3316393" cy="609600"/>
            </a:xfrm>
            <a:custGeom>
              <a:avLst/>
              <a:gdLst/>
              <a:ahLst/>
              <a:cxnLst/>
              <a:rect l="l" t="t" r="r" b="b"/>
              <a:pathLst>
                <a:path w="3316393" h="609600">
                  <a:moveTo>
                    <a:pt x="260807" y="0"/>
                  </a:moveTo>
                  <a:lnTo>
                    <a:pt x="3258787" y="0"/>
                  </a:lnTo>
                  <a:cubicBezTo>
                    <a:pt x="3276416" y="0"/>
                    <a:pt x="3292972" y="8475"/>
                    <a:pt x="3303280" y="22777"/>
                  </a:cubicBezTo>
                  <a:cubicBezTo>
                    <a:pt x="3313588" y="37079"/>
                    <a:pt x="3316393" y="55465"/>
                    <a:pt x="3310818" y="72190"/>
                  </a:cubicBezTo>
                  <a:lnTo>
                    <a:pt x="3155745" y="537410"/>
                  </a:lnTo>
                  <a:cubicBezTo>
                    <a:pt x="3141374" y="580521"/>
                    <a:pt x="3101030" y="609600"/>
                    <a:pt x="3055587" y="609600"/>
                  </a:cubicBezTo>
                  <a:lnTo>
                    <a:pt x="57607" y="609600"/>
                  </a:lnTo>
                  <a:cubicBezTo>
                    <a:pt x="39977" y="609600"/>
                    <a:pt x="23422" y="601125"/>
                    <a:pt x="13113" y="586823"/>
                  </a:cubicBezTo>
                  <a:cubicBezTo>
                    <a:pt x="2805" y="572521"/>
                    <a:pt x="0" y="554135"/>
                    <a:pt x="5575" y="537410"/>
                  </a:cubicBezTo>
                  <a:lnTo>
                    <a:pt x="160649" y="72190"/>
                  </a:lnTo>
                  <a:cubicBezTo>
                    <a:pt x="175019" y="29079"/>
                    <a:pt x="215364" y="0"/>
                    <a:pt x="260807" y="0"/>
                  </a:cubicBezTo>
                  <a:close/>
                </a:path>
              </a:pathLst>
            </a:custGeom>
            <a:gradFill rotWithShape="1">
              <a:gsLst>
                <a:gs pos="0">
                  <a:srgbClr val="82A5FF">
                    <a:alpha val="20000"/>
                  </a:srgbClr>
                </a:gs>
                <a:gs pos="100000">
                  <a:srgbClr val="005EFF">
                    <a:alpha val="100000"/>
                  </a:srgbClr>
                </a:gs>
              </a:gsLst>
              <a:lin ang="0"/>
            </a:gradFill>
          </p:spPr>
        </p:sp>
        <p:sp>
          <p:nvSpPr>
            <p:cNvPr id="24" name="TextBox 24"/>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sp>
        <p:nvSpPr>
          <p:cNvPr id="25" name="TextBox 23"/>
          <p:cNvSpPr txBox="1"/>
          <p:nvPr/>
        </p:nvSpPr>
        <p:spPr>
          <a:xfrm>
            <a:off x="7848600" y="3058206"/>
            <a:ext cx="9027995" cy="6694140"/>
          </a:xfrm>
          <a:prstGeom prst="rect">
            <a:avLst/>
          </a:prstGeom>
        </p:spPr>
        <p:txBody>
          <a:bodyPr wrap="square" lIns="0" tIns="0" rIns="0" bIns="0" rtlCol="0" anchor="t">
            <a:spAutoFit/>
          </a:bodyPr>
          <a:lstStyle/>
          <a:p>
            <a:pPr lvl="0">
              <a:lnSpc>
                <a:spcPts val="2871"/>
              </a:lnSpc>
              <a:spcBef>
                <a:spcPct val="0"/>
              </a:spcBef>
            </a:pPr>
            <a:r>
              <a:rPr lang="en-US" sz="2000" b="1" dirty="0" smtClean="0">
                <a:solidFill>
                  <a:srgbClr val="005EFF"/>
                </a:solidFill>
                <a:latin typeface="+mj-lt"/>
                <a:ea typeface="Pattanakarn Bold"/>
                <a:cs typeface="Pattanakarn Bold"/>
                <a:sym typeface="Pattanakarn Bold"/>
              </a:rPr>
              <a:t>SCRUM EVENTS</a:t>
            </a:r>
            <a:endParaRPr lang="en-US" sz="2000" b="1" dirty="0">
              <a:solidFill>
                <a:srgbClr val="005EFF"/>
              </a:solidFill>
              <a:latin typeface="+mj-lt"/>
              <a:ea typeface="Pattanakarn Bold"/>
              <a:cs typeface="Pattanakarn Bold"/>
              <a:sym typeface="Pattanakarn Bold"/>
            </a:endParaRPr>
          </a:p>
          <a:p>
            <a:pPr marL="342900" lvl="0" indent="-342900">
              <a:lnSpc>
                <a:spcPts val="2871"/>
              </a:lnSpc>
              <a:spcBef>
                <a:spcPct val="0"/>
              </a:spcBef>
              <a:buFont typeface="Wingdings" panose="05000000000000000000" pitchFamily="2" charset="2"/>
              <a:buChar char="ü"/>
            </a:pPr>
            <a:r>
              <a:rPr lang="en-US" sz="2000" b="1" dirty="0" smtClean="0">
                <a:solidFill>
                  <a:srgbClr val="005EFF"/>
                </a:solidFill>
                <a:latin typeface="+mj-lt"/>
                <a:ea typeface="Pattanakarn Bold"/>
                <a:cs typeface="Pattanakarn Bold"/>
                <a:sym typeface="Pattanakarn Bold"/>
              </a:rPr>
              <a:t>Sprint - All work in Scrum is done in a series of short projects called Sprints. This enables rapid feedback loops.</a:t>
            </a:r>
          </a:p>
          <a:p>
            <a:pPr lvl="0">
              <a:lnSpc>
                <a:spcPts val="2871"/>
              </a:lnSpc>
              <a:spcBef>
                <a:spcPct val="0"/>
              </a:spcBef>
            </a:pPr>
            <a:endParaRPr lang="en-US" sz="2000" b="1" dirty="0">
              <a:solidFill>
                <a:srgbClr val="005EFF"/>
              </a:solidFill>
              <a:latin typeface="+mj-lt"/>
              <a:ea typeface="Pattanakarn Bold"/>
              <a:cs typeface="Pattanakarn Bold"/>
              <a:sym typeface="Pattanakarn Bold"/>
            </a:endParaRPr>
          </a:p>
          <a:p>
            <a:pPr marL="342900" lvl="0" indent="-342900">
              <a:lnSpc>
                <a:spcPts val="2871"/>
              </a:lnSpc>
              <a:spcBef>
                <a:spcPct val="0"/>
              </a:spcBef>
              <a:buFont typeface="Wingdings" panose="05000000000000000000" pitchFamily="2" charset="2"/>
              <a:buChar char="ü"/>
            </a:pPr>
            <a:r>
              <a:rPr lang="en-US" sz="2000" b="1" dirty="0">
                <a:solidFill>
                  <a:srgbClr val="005EFF"/>
                </a:solidFill>
                <a:latin typeface="+mj-lt"/>
                <a:ea typeface="Pattanakarn Bold"/>
                <a:cs typeface="Pattanakarn Bold"/>
                <a:sym typeface="Pattanakarn Bold"/>
              </a:rPr>
              <a:t>Sprint Planning - The Sprint starts with a planning session in which the Developers plan the work they intend to do in the Sprint. This plan creates a shared understanding and alignment among the team.</a:t>
            </a:r>
          </a:p>
          <a:p>
            <a:pPr lvl="0">
              <a:lnSpc>
                <a:spcPts val="2871"/>
              </a:lnSpc>
              <a:spcBef>
                <a:spcPct val="0"/>
              </a:spcBef>
            </a:pPr>
            <a:endParaRPr lang="en-US" sz="2000" b="1" dirty="0">
              <a:solidFill>
                <a:srgbClr val="005EFF"/>
              </a:solidFill>
              <a:latin typeface="+mj-lt"/>
              <a:ea typeface="Pattanakarn Bold"/>
              <a:cs typeface="Pattanakarn Bold"/>
              <a:sym typeface="Pattanakarn Bold"/>
            </a:endParaRPr>
          </a:p>
          <a:p>
            <a:pPr marL="342900" lvl="0" indent="-342900">
              <a:lnSpc>
                <a:spcPts val="2871"/>
              </a:lnSpc>
              <a:spcBef>
                <a:spcPct val="0"/>
              </a:spcBef>
              <a:buFont typeface="Wingdings" panose="05000000000000000000" pitchFamily="2" charset="2"/>
              <a:buChar char="ü"/>
            </a:pPr>
            <a:r>
              <a:rPr lang="en-US" sz="2000" b="1" dirty="0">
                <a:solidFill>
                  <a:srgbClr val="005EFF"/>
                </a:solidFill>
                <a:latin typeface="+mj-lt"/>
                <a:ea typeface="Pattanakarn Bold"/>
                <a:cs typeface="Pattanakarn Bold"/>
                <a:sym typeface="Pattanakarn Bold"/>
              </a:rPr>
              <a:t>Daily Scrum - The Developers meet daily to inspect their progress toward the Sprint Goal, discuss any challenges they’ve run into and tweak their plan for the next day as needed. </a:t>
            </a:r>
          </a:p>
          <a:p>
            <a:pPr lvl="0">
              <a:lnSpc>
                <a:spcPts val="2871"/>
              </a:lnSpc>
              <a:spcBef>
                <a:spcPct val="0"/>
              </a:spcBef>
            </a:pPr>
            <a:endParaRPr lang="en-US" sz="2000" b="1" dirty="0">
              <a:solidFill>
                <a:srgbClr val="005EFF"/>
              </a:solidFill>
              <a:latin typeface="+mj-lt"/>
              <a:ea typeface="Pattanakarn Bold"/>
              <a:cs typeface="Pattanakarn Bold"/>
              <a:sym typeface="Pattanakarn Bold"/>
            </a:endParaRPr>
          </a:p>
          <a:p>
            <a:pPr marL="342900" lvl="0" indent="-342900">
              <a:lnSpc>
                <a:spcPts val="2871"/>
              </a:lnSpc>
              <a:spcBef>
                <a:spcPct val="0"/>
              </a:spcBef>
              <a:buFont typeface="Wingdings" panose="05000000000000000000" pitchFamily="2" charset="2"/>
              <a:buChar char="ü"/>
            </a:pPr>
            <a:r>
              <a:rPr lang="en-US" sz="2000" b="1" dirty="0">
                <a:solidFill>
                  <a:srgbClr val="005EFF"/>
                </a:solidFill>
                <a:latin typeface="+mj-lt"/>
                <a:ea typeface="Pattanakarn Bold"/>
                <a:cs typeface="Pattanakarn Bold"/>
                <a:sym typeface="Pattanakarn Bold"/>
              </a:rPr>
              <a:t>Sprint Review- At the end of the Sprint, the Scrum Team meets with stakeholders to show what they have accomplished and get feedback.</a:t>
            </a:r>
          </a:p>
          <a:p>
            <a:pPr lvl="0">
              <a:lnSpc>
                <a:spcPts val="2871"/>
              </a:lnSpc>
              <a:spcBef>
                <a:spcPct val="0"/>
              </a:spcBef>
            </a:pPr>
            <a:endParaRPr lang="en-US" sz="2000" b="1" dirty="0">
              <a:solidFill>
                <a:srgbClr val="005EFF"/>
              </a:solidFill>
              <a:latin typeface="+mj-lt"/>
              <a:ea typeface="Pattanakarn Bold"/>
              <a:cs typeface="Pattanakarn Bold"/>
              <a:sym typeface="Pattanakarn Bold"/>
            </a:endParaRPr>
          </a:p>
          <a:p>
            <a:pPr marL="342900" lvl="0" indent="-342900">
              <a:lnSpc>
                <a:spcPts val="2871"/>
              </a:lnSpc>
              <a:spcBef>
                <a:spcPct val="0"/>
              </a:spcBef>
              <a:buFont typeface="Wingdings" panose="05000000000000000000" pitchFamily="2" charset="2"/>
              <a:buChar char="ü"/>
            </a:pPr>
            <a:r>
              <a:rPr lang="en-US" sz="2000" b="1" dirty="0">
                <a:solidFill>
                  <a:srgbClr val="005EFF"/>
                </a:solidFill>
                <a:latin typeface="+mj-lt"/>
                <a:ea typeface="Pattanakarn Bold"/>
                <a:cs typeface="Pattanakarn Bold"/>
                <a:sym typeface="Pattanakarn Bold"/>
              </a:rPr>
              <a:t>Sprint Retrospective - Finally, the Scrum Team gets together to discuss how the Sprint went and if there are things they could do differently and improve in the next Sprint.</a:t>
            </a:r>
            <a:endParaRPr lang="en-US" sz="2000" b="1" dirty="0">
              <a:solidFill>
                <a:srgbClr val="005EFF"/>
              </a:solidFill>
              <a:latin typeface="+mj-lt"/>
              <a:ea typeface="Pattanakarn Bold"/>
              <a:cs typeface="Pattanakarn Bold"/>
              <a:sym typeface="Pattanakarn Bold"/>
            </a:endParaRPr>
          </a:p>
        </p:txBody>
      </p:sp>
    </p:spTree>
    <p:extLst>
      <p:ext uri="{BB962C8B-B14F-4D97-AF65-F5344CB8AC3E}">
        <p14:creationId xmlns:p14="http://schemas.microsoft.com/office/powerpoint/2010/main" val="39805096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3131" y="2100480"/>
            <a:ext cx="9306757" cy="7772400"/>
          </a:xfrm>
          <a:prstGeom prst="rect">
            <a:avLst/>
          </a:prstGeom>
        </p:spPr>
      </p:pic>
      <p:sp>
        <p:nvSpPr>
          <p:cNvPr id="8" name="Freeform 8"/>
          <p:cNvSpPr/>
          <p:nvPr/>
        </p:nvSpPr>
        <p:spPr>
          <a:xfrm>
            <a:off x="5624601" y="2100480"/>
            <a:ext cx="10522211" cy="10522211"/>
          </a:xfrm>
          <a:custGeom>
            <a:avLst/>
            <a:gdLst/>
            <a:ahLst/>
            <a:cxnLst/>
            <a:rect l="l" t="t" r="r" b="b"/>
            <a:pathLst>
              <a:path w="10522211" h="10522211">
                <a:moveTo>
                  <a:pt x="0" y="0"/>
                </a:moveTo>
                <a:lnTo>
                  <a:pt x="10522212" y="0"/>
                </a:lnTo>
                <a:lnTo>
                  <a:pt x="10522212" y="10522211"/>
                </a:lnTo>
                <a:lnTo>
                  <a:pt x="0" y="10522211"/>
                </a:lnTo>
                <a:lnTo>
                  <a:pt x="0" y="0"/>
                </a:lnTo>
                <a:close/>
              </a:path>
            </a:pathLst>
          </a:custGeom>
          <a:blipFill>
            <a:blip r:embed="rId4">
              <a:alphaModFix amt="32999"/>
              <a:extLst>
                <a:ext uri="{96DAC541-7B7A-43D3-8B79-37D633B846F1}">
                  <asvg:svgBlip xmlns:asvg="http://schemas.microsoft.com/office/drawing/2016/SVG/main" xmlns="" r:embed="rId5"/>
                </a:ext>
              </a:extLst>
            </a:blip>
            <a:stretch>
              <a:fillRect/>
            </a:stretch>
          </a:blipFill>
        </p:spPr>
      </p:sp>
      <p:sp>
        <p:nvSpPr>
          <p:cNvPr id="9" name="TextBox 9"/>
          <p:cNvSpPr txBox="1"/>
          <p:nvPr/>
        </p:nvSpPr>
        <p:spPr>
          <a:xfrm>
            <a:off x="6934200" y="1131600"/>
            <a:ext cx="10368631" cy="1078372"/>
          </a:xfrm>
          <a:prstGeom prst="rect">
            <a:avLst/>
          </a:prstGeom>
        </p:spPr>
        <p:txBody>
          <a:bodyPr wrap="square" lIns="0" tIns="0" rIns="0" bIns="0" rtlCol="0" anchor="t">
            <a:spAutoFit/>
          </a:bodyPr>
          <a:lstStyle/>
          <a:p>
            <a:pPr lvl="0" algn="r">
              <a:lnSpc>
                <a:spcPts val="9112"/>
              </a:lnSpc>
            </a:pPr>
            <a:r>
              <a:rPr lang="en-US" sz="6000" b="1" dirty="0" smtClean="0">
                <a:solidFill>
                  <a:srgbClr val="005EFF"/>
                </a:solidFill>
                <a:latin typeface="+mj-lt"/>
                <a:ea typeface="Pattanakarn Bold"/>
                <a:cs typeface="Pattanakarn Bold"/>
                <a:sym typeface="Pattanakarn Bold"/>
              </a:rPr>
              <a:t>Scrum Artifacts</a:t>
            </a:r>
            <a:endParaRPr lang="en-US" sz="6000" b="1" dirty="0">
              <a:solidFill>
                <a:srgbClr val="005EFF"/>
              </a:solidFill>
              <a:latin typeface="+mj-lt"/>
              <a:ea typeface="Pattanakarn Bold"/>
              <a:cs typeface="Pattanakarn Bold"/>
              <a:sym typeface="Pattanakarn Bold"/>
            </a:endParaRPr>
          </a:p>
        </p:txBody>
      </p:sp>
      <p:grpSp>
        <p:nvGrpSpPr>
          <p:cNvPr id="16" name="Group 16"/>
          <p:cNvGrpSpPr/>
          <p:nvPr/>
        </p:nvGrpSpPr>
        <p:grpSpPr>
          <a:xfrm rot="-4026990">
            <a:off x="-6173058" y="5534528"/>
            <a:ext cx="10174055" cy="1849514"/>
            <a:chOff x="0" y="0"/>
            <a:chExt cx="3353369" cy="609600"/>
          </a:xfrm>
        </p:grpSpPr>
        <p:sp>
          <p:nvSpPr>
            <p:cNvPr id="17" name="Freeform 17"/>
            <p:cNvSpPr/>
            <p:nvPr/>
          </p:nvSpPr>
          <p:spPr>
            <a:xfrm>
              <a:off x="18488" y="0"/>
              <a:ext cx="3316393" cy="609600"/>
            </a:xfrm>
            <a:custGeom>
              <a:avLst/>
              <a:gdLst/>
              <a:ahLst/>
              <a:cxnLst/>
              <a:rect l="l" t="t" r="r" b="b"/>
              <a:pathLst>
                <a:path w="3316393" h="609600">
                  <a:moveTo>
                    <a:pt x="260807" y="0"/>
                  </a:moveTo>
                  <a:lnTo>
                    <a:pt x="3258787" y="0"/>
                  </a:lnTo>
                  <a:cubicBezTo>
                    <a:pt x="3276416" y="0"/>
                    <a:pt x="3292972" y="8475"/>
                    <a:pt x="3303280" y="22777"/>
                  </a:cubicBezTo>
                  <a:cubicBezTo>
                    <a:pt x="3313588" y="37079"/>
                    <a:pt x="3316393" y="55465"/>
                    <a:pt x="3310818" y="72190"/>
                  </a:cubicBezTo>
                  <a:lnTo>
                    <a:pt x="3155745" y="537410"/>
                  </a:lnTo>
                  <a:cubicBezTo>
                    <a:pt x="3141374" y="580521"/>
                    <a:pt x="3101030" y="609600"/>
                    <a:pt x="3055587" y="609600"/>
                  </a:cubicBezTo>
                  <a:lnTo>
                    <a:pt x="57607" y="609600"/>
                  </a:lnTo>
                  <a:cubicBezTo>
                    <a:pt x="39977" y="609600"/>
                    <a:pt x="23422" y="601125"/>
                    <a:pt x="13113" y="586823"/>
                  </a:cubicBezTo>
                  <a:cubicBezTo>
                    <a:pt x="2805" y="572521"/>
                    <a:pt x="0" y="554135"/>
                    <a:pt x="5575" y="537410"/>
                  </a:cubicBezTo>
                  <a:lnTo>
                    <a:pt x="160649" y="72190"/>
                  </a:lnTo>
                  <a:cubicBezTo>
                    <a:pt x="175019" y="29079"/>
                    <a:pt x="215364" y="0"/>
                    <a:pt x="260807" y="0"/>
                  </a:cubicBezTo>
                  <a:close/>
                </a:path>
              </a:pathLst>
            </a:custGeom>
            <a:gradFill rotWithShape="1">
              <a:gsLst>
                <a:gs pos="0">
                  <a:srgbClr val="82A5FF">
                    <a:alpha val="20000"/>
                  </a:srgbClr>
                </a:gs>
                <a:gs pos="100000">
                  <a:srgbClr val="005EFF">
                    <a:alpha val="100000"/>
                  </a:srgbClr>
                </a:gs>
              </a:gsLst>
              <a:lin ang="0"/>
            </a:gradFill>
          </p:spPr>
        </p:sp>
        <p:sp>
          <p:nvSpPr>
            <p:cNvPr id="18" name="TextBox 18"/>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grpSp>
        <p:nvGrpSpPr>
          <p:cNvPr id="19" name="Group 19"/>
          <p:cNvGrpSpPr/>
          <p:nvPr/>
        </p:nvGrpSpPr>
        <p:grpSpPr>
          <a:xfrm rot="-4026990">
            <a:off x="-1943598" y="6951910"/>
            <a:ext cx="10174055" cy="1849514"/>
            <a:chOff x="0" y="0"/>
            <a:chExt cx="3353369" cy="609600"/>
          </a:xfrm>
        </p:grpSpPr>
        <p:sp>
          <p:nvSpPr>
            <p:cNvPr id="20" name="Freeform 20"/>
            <p:cNvSpPr/>
            <p:nvPr/>
          </p:nvSpPr>
          <p:spPr>
            <a:xfrm>
              <a:off x="18488" y="0"/>
              <a:ext cx="3316393" cy="609600"/>
            </a:xfrm>
            <a:custGeom>
              <a:avLst/>
              <a:gdLst/>
              <a:ahLst/>
              <a:cxnLst/>
              <a:rect l="l" t="t" r="r" b="b"/>
              <a:pathLst>
                <a:path w="3316393" h="609600">
                  <a:moveTo>
                    <a:pt x="260807" y="0"/>
                  </a:moveTo>
                  <a:lnTo>
                    <a:pt x="3258787" y="0"/>
                  </a:lnTo>
                  <a:cubicBezTo>
                    <a:pt x="3276416" y="0"/>
                    <a:pt x="3292972" y="8475"/>
                    <a:pt x="3303280" y="22777"/>
                  </a:cubicBezTo>
                  <a:cubicBezTo>
                    <a:pt x="3313588" y="37079"/>
                    <a:pt x="3316393" y="55465"/>
                    <a:pt x="3310818" y="72190"/>
                  </a:cubicBezTo>
                  <a:lnTo>
                    <a:pt x="3155745" y="537410"/>
                  </a:lnTo>
                  <a:cubicBezTo>
                    <a:pt x="3141374" y="580521"/>
                    <a:pt x="3101030" y="609600"/>
                    <a:pt x="3055587" y="609600"/>
                  </a:cubicBezTo>
                  <a:lnTo>
                    <a:pt x="57607" y="609600"/>
                  </a:lnTo>
                  <a:cubicBezTo>
                    <a:pt x="39977" y="609600"/>
                    <a:pt x="23422" y="601125"/>
                    <a:pt x="13113" y="586823"/>
                  </a:cubicBezTo>
                  <a:cubicBezTo>
                    <a:pt x="2805" y="572521"/>
                    <a:pt x="0" y="554135"/>
                    <a:pt x="5575" y="537410"/>
                  </a:cubicBezTo>
                  <a:lnTo>
                    <a:pt x="160649" y="72190"/>
                  </a:lnTo>
                  <a:cubicBezTo>
                    <a:pt x="175019" y="29079"/>
                    <a:pt x="215364" y="0"/>
                    <a:pt x="260807" y="0"/>
                  </a:cubicBezTo>
                  <a:close/>
                </a:path>
              </a:pathLst>
            </a:custGeom>
            <a:gradFill rotWithShape="1">
              <a:gsLst>
                <a:gs pos="0">
                  <a:srgbClr val="82A5FF">
                    <a:alpha val="20000"/>
                  </a:srgbClr>
                </a:gs>
                <a:gs pos="100000">
                  <a:srgbClr val="005EFF">
                    <a:alpha val="100000"/>
                  </a:srgbClr>
                </a:gs>
              </a:gsLst>
              <a:lin ang="0"/>
            </a:gradFill>
          </p:spPr>
        </p:sp>
        <p:sp>
          <p:nvSpPr>
            <p:cNvPr id="21" name="TextBox 21"/>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grpSp>
        <p:nvGrpSpPr>
          <p:cNvPr id="22" name="Group 22"/>
          <p:cNvGrpSpPr/>
          <p:nvPr/>
        </p:nvGrpSpPr>
        <p:grpSpPr>
          <a:xfrm rot="-4026990">
            <a:off x="-4506930" y="7280495"/>
            <a:ext cx="10174055" cy="1849514"/>
            <a:chOff x="0" y="0"/>
            <a:chExt cx="3353369" cy="609600"/>
          </a:xfrm>
        </p:grpSpPr>
        <p:sp>
          <p:nvSpPr>
            <p:cNvPr id="23" name="Freeform 23"/>
            <p:cNvSpPr/>
            <p:nvPr/>
          </p:nvSpPr>
          <p:spPr>
            <a:xfrm>
              <a:off x="18488" y="0"/>
              <a:ext cx="3316393" cy="609600"/>
            </a:xfrm>
            <a:custGeom>
              <a:avLst/>
              <a:gdLst/>
              <a:ahLst/>
              <a:cxnLst/>
              <a:rect l="l" t="t" r="r" b="b"/>
              <a:pathLst>
                <a:path w="3316393" h="609600">
                  <a:moveTo>
                    <a:pt x="260807" y="0"/>
                  </a:moveTo>
                  <a:lnTo>
                    <a:pt x="3258787" y="0"/>
                  </a:lnTo>
                  <a:cubicBezTo>
                    <a:pt x="3276416" y="0"/>
                    <a:pt x="3292972" y="8475"/>
                    <a:pt x="3303280" y="22777"/>
                  </a:cubicBezTo>
                  <a:cubicBezTo>
                    <a:pt x="3313588" y="37079"/>
                    <a:pt x="3316393" y="55465"/>
                    <a:pt x="3310818" y="72190"/>
                  </a:cubicBezTo>
                  <a:lnTo>
                    <a:pt x="3155745" y="537410"/>
                  </a:lnTo>
                  <a:cubicBezTo>
                    <a:pt x="3141374" y="580521"/>
                    <a:pt x="3101030" y="609600"/>
                    <a:pt x="3055587" y="609600"/>
                  </a:cubicBezTo>
                  <a:lnTo>
                    <a:pt x="57607" y="609600"/>
                  </a:lnTo>
                  <a:cubicBezTo>
                    <a:pt x="39977" y="609600"/>
                    <a:pt x="23422" y="601125"/>
                    <a:pt x="13113" y="586823"/>
                  </a:cubicBezTo>
                  <a:cubicBezTo>
                    <a:pt x="2805" y="572521"/>
                    <a:pt x="0" y="554135"/>
                    <a:pt x="5575" y="537410"/>
                  </a:cubicBezTo>
                  <a:lnTo>
                    <a:pt x="160649" y="72190"/>
                  </a:lnTo>
                  <a:cubicBezTo>
                    <a:pt x="175019" y="29079"/>
                    <a:pt x="215364" y="0"/>
                    <a:pt x="260807" y="0"/>
                  </a:cubicBezTo>
                  <a:close/>
                </a:path>
              </a:pathLst>
            </a:custGeom>
            <a:gradFill rotWithShape="1">
              <a:gsLst>
                <a:gs pos="0">
                  <a:srgbClr val="82A5FF">
                    <a:alpha val="20000"/>
                  </a:srgbClr>
                </a:gs>
                <a:gs pos="100000">
                  <a:srgbClr val="005EFF">
                    <a:alpha val="100000"/>
                  </a:srgbClr>
                </a:gs>
              </a:gsLst>
              <a:lin ang="0"/>
            </a:gradFill>
          </p:spPr>
        </p:sp>
        <p:sp>
          <p:nvSpPr>
            <p:cNvPr id="24" name="TextBox 24"/>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sp>
        <p:nvSpPr>
          <p:cNvPr id="3" name="Rectangle 2"/>
          <p:cNvSpPr/>
          <p:nvPr/>
        </p:nvSpPr>
        <p:spPr>
          <a:xfrm>
            <a:off x="7467600" y="2476500"/>
            <a:ext cx="3810000" cy="5817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467355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821598" y="4985097"/>
            <a:ext cx="8296275" cy="4752975"/>
          </a:xfrm>
          <a:prstGeom prst="rect">
            <a:avLst/>
          </a:prstGeom>
        </p:spPr>
      </p:pic>
      <p:sp>
        <p:nvSpPr>
          <p:cNvPr id="8" name="Freeform 8"/>
          <p:cNvSpPr/>
          <p:nvPr/>
        </p:nvSpPr>
        <p:spPr>
          <a:xfrm>
            <a:off x="5624601" y="2100480"/>
            <a:ext cx="10522211" cy="10522211"/>
          </a:xfrm>
          <a:custGeom>
            <a:avLst/>
            <a:gdLst/>
            <a:ahLst/>
            <a:cxnLst/>
            <a:rect l="l" t="t" r="r" b="b"/>
            <a:pathLst>
              <a:path w="10522211" h="10522211">
                <a:moveTo>
                  <a:pt x="0" y="0"/>
                </a:moveTo>
                <a:lnTo>
                  <a:pt x="10522212" y="0"/>
                </a:lnTo>
                <a:lnTo>
                  <a:pt x="10522212" y="10522211"/>
                </a:lnTo>
                <a:lnTo>
                  <a:pt x="0" y="10522211"/>
                </a:lnTo>
                <a:lnTo>
                  <a:pt x="0" y="0"/>
                </a:lnTo>
                <a:close/>
              </a:path>
            </a:pathLst>
          </a:custGeom>
          <a:blipFill>
            <a:blip r:embed="rId4">
              <a:alphaModFix amt="32999"/>
              <a:extLst>
                <a:ext uri="{96DAC541-7B7A-43D3-8B79-37D633B846F1}">
                  <asvg:svgBlip xmlns:asvg="http://schemas.microsoft.com/office/drawing/2016/SVG/main" xmlns="" r:embed="rId5"/>
                </a:ext>
              </a:extLst>
            </a:blip>
            <a:stretch>
              <a:fillRect/>
            </a:stretch>
          </a:blipFill>
        </p:spPr>
      </p:sp>
      <p:sp>
        <p:nvSpPr>
          <p:cNvPr id="9" name="TextBox 9"/>
          <p:cNvSpPr txBox="1"/>
          <p:nvPr/>
        </p:nvSpPr>
        <p:spPr>
          <a:xfrm>
            <a:off x="7010400" y="386325"/>
            <a:ext cx="10368631" cy="1078372"/>
          </a:xfrm>
          <a:prstGeom prst="rect">
            <a:avLst/>
          </a:prstGeom>
        </p:spPr>
        <p:txBody>
          <a:bodyPr wrap="square" lIns="0" tIns="0" rIns="0" bIns="0" rtlCol="0" anchor="t">
            <a:spAutoFit/>
          </a:bodyPr>
          <a:lstStyle/>
          <a:p>
            <a:pPr lvl="0" algn="r">
              <a:lnSpc>
                <a:spcPts val="9112"/>
              </a:lnSpc>
            </a:pPr>
            <a:r>
              <a:rPr lang="en-US" sz="6000" b="1" dirty="0" smtClean="0">
                <a:solidFill>
                  <a:srgbClr val="005EFF"/>
                </a:solidFill>
                <a:latin typeface="+mj-lt"/>
                <a:ea typeface="Pattanakarn Bold"/>
                <a:cs typeface="Pattanakarn Bold"/>
                <a:sym typeface="Pattanakarn Bold"/>
              </a:rPr>
              <a:t>Overview </a:t>
            </a:r>
            <a:r>
              <a:rPr lang="en-US" sz="6000" b="1" dirty="0" smtClean="0">
                <a:solidFill>
                  <a:srgbClr val="005EFF"/>
                </a:solidFill>
                <a:latin typeface="+mj-lt"/>
                <a:ea typeface="Pattanakarn Bold"/>
                <a:cs typeface="Pattanakarn Bold"/>
                <a:sym typeface="Pattanakarn Bold"/>
              </a:rPr>
              <a:t>Kanban</a:t>
            </a:r>
            <a:endParaRPr lang="en-US" sz="6000" b="1" dirty="0">
              <a:solidFill>
                <a:srgbClr val="005EFF"/>
              </a:solidFill>
              <a:latin typeface="+mj-lt"/>
              <a:ea typeface="Pattanakarn Bold"/>
              <a:cs typeface="Pattanakarn Bold"/>
              <a:sym typeface="Pattanakarn Bold"/>
            </a:endParaRPr>
          </a:p>
        </p:txBody>
      </p:sp>
      <p:grpSp>
        <p:nvGrpSpPr>
          <p:cNvPr id="16" name="Group 16"/>
          <p:cNvGrpSpPr/>
          <p:nvPr/>
        </p:nvGrpSpPr>
        <p:grpSpPr>
          <a:xfrm rot="-4026990">
            <a:off x="-6173058" y="5534528"/>
            <a:ext cx="10174055" cy="1849514"/>
            <a:chOff x="0" y="0"/>
            <a:chExt cx="3353369" cy="609600"/>
          </a:xfrm>
        </p:grpSpPr>
        <p:sp>
          <p:nvSpPr>
            <p:cNvPr id="17" name="Freeform 17"/>
            <p:cNvSpPr/>
            <p:nvPr/>
          </p:nvSpPr>
          <p:spPr>
            <a:xfrm>
              <a:off x="18488" y="0"/>
              <a:ext cx="3316393" cy="609600"/>
            </a:xfrm>
            <a:custGeom>
              <a:avLst/>
              <a:gdLst/>
              <a:ahLst/>
              <a:cxnLst/>
              <a:rect l="l" t="t" r="r" b="b"/>
              <a:pathLst>
                <a:path w="3316393" h="609600">
                  <a:moveTo>
                    <a:pt x="260807" y="0"/>
                  </a:moveTo>
                  <a:lnTo>
                    <a:pt x="3258787" y="0"/>
                  </a:lnTo>
                  <a:cubicBezTo>
                    <a:pt x="3276416" y="0"/>
                    <a:pt x="3292972" y="8475"/>
                    <a:pt x="3303280" y="22777"/>
                  </a:cubicBezTo>
                  <a:cubicBezTo>
                    <a:pt x="3313588" y="37079"/>
                    <a:pt x="3316393" y="55465"/>
                    <a:pt x="3310818" y="72190"/>
                  </a:cubicBezTo>
                  <a:lnTo>
                    <a:pt x="3155745" y="537410"/>
                  </a:lnTo>
                  <a:cubicBezTo>
                    <a:pt x="3141374" y="580521"/>
                    <a:pt x="3101030" y="609600"/>
                    <a:pt x="3055587" y="609600"/>
                  </a:cubicBezTo>
                  <a:lnTo>
                    <a:pt x="57607" y="609600"/>
                  </a:lnTo>
                  <a:cubicBezTo>
                    <a:pt x="39977" y="609600"/>
                    <a:pt x="23422" y="601125"/>
                    <a:pt x="13113" y="586823"/>
                  </a:cubicBezTo>
                  <a:cubicBezTo>
                    <a:pt x="2805" y="572521"/>
                    <a:pt x="0" y="554135"/>
                    <a:pt x="5575" y="537410"/>
                  </a:cubicBezTo>
                  <a:lnTo>
                    <a:pt x="160649" y="72190"/>
                  </a:lnTo>
                  <a:cubicBezTo>
                    <a:pt x="175019" y="29079"/>
                    <a:pt x="215364" y="0"/>
                    <a:pt x="260807" y="0"/>
                  </a:cubicBezTo>
                  <a:close/>
                </a:path>
              </a:pathLst>
            </a:custGeom>
            <a:gradFill rotWithShape="1">
              <a:gsLst>
                <a:gs pos="0">
                  <a:srgbClr val="82A5FF">
                    <a:alpha val="20000"/>
                  </a:srgbClr>
                </a:gs>
                <a:gs pos="100000">
                  <a:srgbClr val="005EFF">
                    <a:alpha val="100000"/>
                  </a:srgbClr>
                </a:gs>
              </a:gsLst>
              <a:lin ang="0"/>
            </a:gradFill>
          </p:spPr>
        </p:sp>
        <p:sp>
          <p:nvSpPr>
            <p:cNvPr id="18" name="TextBox 18"/>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grpSp>
        <p:nvGrpSpPr>
          <p:cNvPr id="19" name="Group 19"/>
          <p:cNvGrpSpPr/>
          <p:nvPr/>
        </p:nvGrpSpPr>
        <p:grpSpPr>
          <a:xfrm rot="-4026990">
            <a:off x="-1943598" y="6951910"/>
            <a:ext cx="10174055" cy="1849514"/>
            <a:chOff x="0" y="0"/>
            <a:chExt cx="3353369" cy="609600"/>
          </a:xfrm>
        </p:grpSpPr>
        <p:sp>
          <p:nvSpPr>
            <p:cNvPr id="20" name="Freeform 20"/>
            <p:cNvSpPr/>
            <p:nvPr/>
          </p:nvSpPr>
          <p:spPr>
            <a:xfrm>
              <a:off x="18488" y="0"/>
              <a:ext cx="3316393" cy="609600"/>
            </a:xfrm>
            <a:custGeom>
              <a:avLst/>
              <a:gdLst/>
              <a:ahLst/>
              <a:cxnLst/>
              <a:rect l="l" t="t" r="r" b="b"/>
              <a:pathLst>
                <a:path w="3316393" h="609600">
                  <a:moveTo>
                    <a:pt x="260807" y="0"/>
                  </a:moveTo>
                  <a:lnTo>
                    <a:pt x="3258787" y="0"/>
                  </a:lnTo>
                  <a:cubicBezTo>
                    <a:pt x="3276416" y="0"/>
                    <a:pt x="3292972" y="8475"/>
                    <a:pt x="3303280" y="22777"/>
                  </a:cubicBezTo>
                  <a:cubicBezTo>
                    <a:pt x="3313588" y="37079"/>
                    <a:pt x="3316393" y="55465"/>
                    <a:pt x="3310818" y="72190"/>
                  </a:cubicBezTo>
                  <a:lnTo>
                    <a:pt x="3155745" y="537410"/>
                  </a:lnTo>
                  <a:cubicBezTo>
                    <a:pt x="3141374" y="580521"/>
                    <a:pt x="3101030" y="609600"/>
                    <a:pt x="3055587" y="609600"/>
                  </a:cubicBezTo>
                  <a:lnTo>
                    <a:pt x="57607" y="609600"/>
                  </a:lnTo>
                  <a:cubicBezTo>
                    <a:pt x="39977" y="609600"/>
                    <a:pt x="23422" y="601125"/>
                    <a:pt x="13113" y="586823"/>
                  </a:cubicBezTo>
                  <a:cubicBezTo>
                    <a:pt x="2805" y="572521"/>
                    <a:pt x="0" y="554135"/>
                    <a:pt x="5575" y="537410"/>
                  </a:cubicBezTo>
                  <a:lnTo>
                    <a:pt x="160649" y="72190"/>
                  </a:lnTo>
                  <a:cubicBezTo>
                    <a:pt x="175019" y="29079"/>
                    <a:pt x="215364" y="0"/>
                    <a:pt x="260807" y="0"/>
                  </a:cubicBezTo>
                  <a:close/>
                </a:path>
              </a:pathLst>
            </a:custGeom>
            <a:gradFill rotWithShape="1">
              <a:gsLst>
                <a:gs pos="0">
                  <a:srgbClr val="82A5FF">
                    <a:alpha val="20000"/>
                  </a:srgbClr>
                </a:gs>
                <a:gs pos="100000">
                  <a:srgbClr val="005EFF">
                    <a:alpha val="100000"/>
                  </a:srgbClr>
                </a:gs>
              </a:gsLst>
              <a:lin ang="0"/>
            </a:gradFill>
          </p:spPr>
        </p:sp>
        <p:sp>
          <p:nvSpPr>
            <p:cNvPr id="21" name="TextBox 21"/>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grpSp>
        <p:nvGrpSpPr>
          <p:cNvPr id="22" name="Group 22"/>
          <p:cNvGrpSpPr/>
          <p:nvPr/>
        </p:nvGrpSpPr>
        <p:grpSpPr>
          <a:xfrm rot="-4026990">
            <a:off x="-4506930" y="7280495"/>
            <a:ext cx="10174055" cy="1849514"/>
            <a:chOff x="0" y="0"/>
            <a:chExt cx="3353369" cy="609600"/>
          </a:xfrm>
        </p:grpSpPr>
        <p:sp>
          <p:nvSpPr>
            <p:cNvPr id="23" name="Freeform 23"/>
            <p:cNvSpPr/>
            <p:nvPr/>
          </p:nvSpPr>
          <p:spPr>
            <a:xfrm>
              <a:off x="18488" y="0"/>
              <a:ext cx="3316393" cy="609600"/>
            </a:xfrm>
            <a:custGeom>
              <a:avLst/>
              <a:gdLst/>
              <a:ahLst/>
              <a:cxnLst/>
              <a:rect l="l" t="t" r="r" b="b"/>
              <a:pathLst>
                <a:path w="3316393" h="609600">
                  <a:moveTo>
                    <a:pt x="260807" y="0"/>
                  </a:moveTo>
                  <a:lnTo>
                    <a:pt x="3258787" y="0"/>
                  </a:lnTo>
                  <a:cubicBezTo>
                    <a:pt x="3276416" y="0"/>
                    <a:pt x="3292972" y="8475"/>
                    <a:pt x="3303280" y="22777"/>
                  </a:cubicBezTo>
                  <a:cubicBezTo>
                    <a:pt x="3313588" y="37079"/>
                    <a:pt x="3316393" y="55465"/>
                    <a:pt x="3310818" y="72190"/>
                  </a:cubicBezTo>
                  <a:lnTo>
                    <a:pt x="3155745" y="537410"/>
                  </a:lnTo>
                  <a:cubicBezTo>
                    <a:pt x="3141374" y="580521"/>
                    <a:pt x="3101030" y="609600"/>
                    <a:pt x="3055587" y="609600"/>
                  </a:cubicBezTo>
                  <a:lnTo>
                    <a:pt x="57607" y="609600"/>
                  </a:lnTo>
                  <a:cubicBezTo>
                    <a:pt x="39977" y="609600"/>
                    <a:pt x="23422" y="601125"/>
                    <a:pt x="13113" y="586823"/>
                  </a:cubicBezTo>
                  <a:cubicBezTo>
                    <a:pt x="2805" y="572521"/>
                    <a:pt x="0" y="554135"/>
                    <a:pt x="5575" y="537410"/>
                  </a:cubicBezTo>
                  <a:lnTo>
                    <a:pt x="160649" y="72190"/>
                  </a:lnTo>
                  <a:cubicBezTo>
                    <a:pt x="175019" y="29079"/>
                    <a:pt x="215364" y="0"/>
                    <a:pt x="260807" y="0"/>
                  </a:cubicBezTo>
                  <a:close/>
                </a:path>
              </a:pathLst>
            </a:custGeom>
            <a:gradFill rotWithShape="1">
              <a:gsLst>
                <a:gs pos="0">
                  <a:srgbClr val="82A5FF">
                    <a:alpha val="20000"/>
                  </a:srgbClr>
                </a:gs>
                <a:gs pos="100000">
                  <a:srgbClr val="005EFF">
                    <a:alpha val="100000"/>
                  </a:srgbClr>
                </a:gs>
              </a:gsLst>
              <a:lin ang="0"/>
            </a:gradFill>
          </p:spPr>
        </p:sp>
        <p:sp>
          <p:nvSpPr>
            <p:cNvPr id="24" name="TextBox 24"/>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sp>
        <p:nvSpPr>
          <p:cNvPr id="25" name="TextBox 23"/>
          <p:cNvSpPr txBox="1"/>
          <p:nvPr/>
        </p:nvSpPr>
        <p:spPr>
          <a:xfrm>
            <a:off x="8089878" y="1587252"/>
            <a:ext cx="9027995" cy="4090863"/>
          </a:xfrm>
          <a:prstGeom prst="rect">
            <a:avLst/>
          </a:prstGeom>
        </p:spPr>
        <p:txBody>
          <a:bodyPr wrap="square" lIns="0" tIns="0" rIns="0" bIns="0" rtlCol="0" anchor="t">
            <a:spAutoFit/>
          </a:bodyPr>
          <a:lstStyle/>
          <a:p>
            <a:pPr lvl="0">
              <a:lnSpc>
                <a:spcPts val="2871"/>
              </a:lnSpc>
              <a:spcBef>
                <a:spcPct val="0"/>
              </a:spcBef>
            </a:pPr>
            <a:r>
              <a:rPr lang="en-US" sz="2000" b="1" dirty="0" smtClean="0">
                <a:solidFill>
                  <a:srgbClr val="005EFF"/>
                </a:solidFill>
                <a:latin typeface="+mj-lt"/>
                <a:ea typeface="Pattanakarn Bold"/>
                <a:cs typeface="Pattanakarn Bold"/>
                <a:sym typeface="Pattanakarn Bold"/>
              </a:rPr>
              <a:t>Kanban</a:t>
            </a:r>
            <a:endParaRPr lang="en-US" sz="2000" b="1" dirty="0">
              <a:solidFill>
                <a:srgbClr val="005EFF"/>
              </a:solidFill>
              <a:latin typeface="+mj-lt"/>
              <a:ea typeface="Pattanakarn Bold"/>
              <a:cs typeface="Pattanakarn Bold"/>
              <a:sym typeface="Pattanakarn Bold"/>
            </a:endParaRPr>
          </a:p>
          <a:p>
            <a:pPr marL="342900" lvl="0" indent="-342900">
              <a:lnSpc>
                <a:spcPts val="2871"/>
              </a:lnSpc>
              <a:spcBef>
                <a:spcPct val="0"/>
              </a:spcBef>
              <a:buFont typeface="Wingdings" panose="05000000000000000000" pitchFamily="2" charset="2"/>
              <a:buChar char="ü"/>
            </a:pPr>
            <a:r>
              <a:rPr lang="en-US" sz="2000" b="1" dirty="0">
                <a:solidFill>
                  <a:srgbClr val="005EFF"/>
                </a:solidFill>
                <a:latin typeface="+mj-lt"/>
                <a:ea typeface="Pattanakarn Bold"/>
                <a:cs typeface="Pattanakarn Bold"/>
                <a:sym typeface="Pattanakarn Bold"/>
              </a:rPr>
              <a:t>Kanban is a flexible and visual workflow management method designed to improve efficiency and deliver value continuously. Originating from lean manufacturing principles, Kanban focuses on visualizing work, limiting work in progress (WIP), and optimizing the flow of tasks through a system. Unlike rigid frameworks, Kanban is adaptive and can be seamlessly integrated into existing processes, making it suitable for teams across various industries</a:t>
            </a:r>
            <a:r>
              <a:rPr lang="en-US" sz="2000" b="1" dirty="0" smtClean="0">
                <a:solidFill>
                  <a:srgbClr val="005EFF"/>
                </a:solidFill>
                <a:latin typeface="+mj-lt"/>
                <a:ea typeface="Pattanakarn Bold"/>
                <a:cs typeface="Pattanakarn Bold"/>
                <a:sym typeface="Pattanakarn Bold"/>
              </a:rPr>
              <a:t>.</a:t>
            </a:r>
          </a:p>
          <a:p>
            <a:pPr marL="342900" lvl="0" indent="-342900">
              <a:lnSpc>
                <a:spcPts val="2871"/>
              </a:lnSpc>
              <a:spcBef>
                <a:spcPct val="0"/>
              </a:spcBef>
              <a:buFont typeface="Wingdings" panose="05000000000000000000" pitchFamily="2" charset="2"/>
              <a:buChar char="ü"/>
            </a:pPr>
            <a:endParaRPr lang="en-US" sz="2000" b="1" dirty="0">
              <a:solidFill>
                <a:srgbClr val="005EFF"/>
              </a:solidFill>
              <a:latin typeface="+mj-lt"/>
              <a:ea typeface="Pattanakarn Bold"/>
              <a:cs typeface="Pattanakarn Bold"/>
              <a:sym typeface="Pattanakarn Bold"/>
            </a:endParaRPr>
          </a:p>
          <a:p>
            <a:pPr lvl="0">
              <a:lnSpc>
                <a:spcPts val="2871"/>
              </a:lnSpc>
              <a:spcBef>
                <a:spcPct val="0"/>
              </a:spcBef>
            </a:pPr>
            <a:r>
              <a:rPr lang="en-US" sz="2000" b="1" dirty="0" smtClean="0">
                <a:solidFill>
                  <a:srgbClr val="005EFF"/>
                </a:solidFill>
                <a:latin typeface="+mj-lt"/>
                <a:ea typeface="Pattanakarn Bold"/>
                <a:cs typeface="Pattanakarn Bold"/>
                <a:sym typeface="Pattanakarn Bold"/>
              </a:rPr>
              <a:t>Lean Principles:</a:t>
            </a:r>
            <a:endParaRPr lang="en-US" sz="2000" b="1" dirty="0">
              <a:solidFill>
                <a:srgbClr val="005EFF"/>
              </a:solidFill>
              <a:latin typeface="+mj-lt"/>
              <a:ea typeface="Pattanakarn Bold"/>
              <a:cs typeface="Pattanakarn Bold"/>
              <a:sym typeface="Pattanakarn Bold"/>
            </a:endParaRPr>
          </a:p>
          <a:p>
            <a:pPr lvl="0">
              <a:lnSpc>
                <a:spcPts val="2871"/>
              </a:lnSpc>
              <a:spcBef>
                <a:spcPct val="0"/>
              </a:spcBef>
            </a:pPr>
            <a:endParaRPr lang="en-US" sz="2000" b="1" dirty="0">
              <a:solidFill>
                <a:srgbClr val="005EFF"/>
              </a:solidFill>
              <a:latin typeface="+mj-lt"/>
              <a:ea typeface="Pattanakarn Bold"/>
              <a:cs typeface="Pattanakarn Bold"/>
              <a:sym typeface="Pattanakarn Bold"/>
            </a:endParaRPr>
          </a:p>
          <a:p>
            <a:pPr lvl="0">
              <a:lnSpc>
                <a:spcPts val="2871"/>
              </a:lnSpc>
              <a:spcBef>
                <a:spcPct val="0"/>
              </a:spcBef>
            </a:pPr>
            <a:endParaRPr lang="en-US" sz="2000" b="1" dirty="0">
              <a:solidFill>
                <a:srgbClr val="005EFF"/>
              </a:solidFill>
              <a:latin typeface="+mj-lt"/>
              <a:ea typeface="Pattanakarn Bold"/>
              <a:cs typeface="Pattanakarn Bold"/>
              <a:sym typeface="Pattanakarn Bold"/>
            </a:endParaRPr>
          </a:p>
        </p:txBody>
      </p:sp>
    </p:spTree>
    <p:extLst>
      <p:ext uri="{BB962C8B-B14F-4D97-AF65-F5344CB8AC3E}">
        <p14:creationId xmlns:p14="http://schemas.microsoft.com/office/powerpoint/2010/main" val="40012023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925917" y="2633662"/>
            <a:ext cx="4933950" cy="4314825"/>
          </a:xfrm>
          <a:prstGeom prst="rect">
            <a:avLst/>
          </a:prstGeom>
        </p:spPr>
      </p:pic>
      <p:pic>
        <p:nvPicPr>
          <p:cNvPr id="2" name="Picture 1"/>
          <p:cNvPicPr>
            <a:picLocks noChangeAspect="1"/>
          </p:cNvPicPr>
          <p:nvPr/>
        </p:nvPicPr>
        <p:blipFill>
          <a:blip r:embed="rId4"/>
          <a:stretch>
            <a:fillRect/>
          </a:stretch>
        </p:blipFill>
        <p:spPr>
          <a:xfrm>
            <a:off x="6363209" y="2247900"/>
            <a:ext cx="4629150" cy="5086350"/>
          </a:xfrm>
          <a:prstGeom prst="rect">
            <a:avLst/>
          </a:prstGeom>
        </p:spPr>
      </p:pic>
      <p:sp>
        <p:nvSpPr>
          <p:cNvPr id="8" name="Freeform 8"/>
          <p:cNvSpPr/>
          <p:nvPr/>
        </p:nvSpPr>
        <p:spPr>
          <a:xfrm>
            <a:off x="5410200" y="611419"/>
            <a:ext cx="10522211" cy="10522211"/>
          </a:xfrm>
          <a:custGeom>
            <a:avLst/>
            <a:gdLst/>
            <a:ahLst/>
            <a:cxnLst/>
            <a:rect l="l" t="t" r="r" b="b"/>
            <a:pathLst>
              <a:path w="10522211" h="10522211">
                <a:moveTo>
                  <a:pt x="0" y="0"/>
                </a:moveTo>
                <a:lnTo>
                  <a:pt x="10522212" y="0"/>
                </a:lnTo>
                <a:lnTo>
                  <a:pt x="10522212" y="10522211"/>
                </a:lnTo>
                <a:lnTo>
                  <a:pt x="0" y="10522211"/>
                </a:lnTo>
                <a:lnTo>
                  <a:pt x="0" y="0"/>
                </a:lnTo>
                <a:close/>
              </a:path>
            </a:pathLst>
          </a:custGeom>
          <a:blipFill>
            <a:blip r:embed="rId5">
              <a:alphaModFix amt="32999"/>
              <a:extLst>
                <a:ext uri="{96DAC541-7B7A-43D3-8B79-37D633B846F1}">
                  <asvg:svgBlip xmlns:asvg="http://schemas.microsoft.com/office/drawing/2016/SVG/main" xmlns="" r:embed="rId6"/>
                </a:ext>
              </a:extLst>
            </a:blip>
            <a:stretch>
              <a:fillRect/>
            </a:stretch>
          </a:blipFill>
        </p:spPr>
      </p:sp>
      <p:sp>
        <p:nvSpPr>
          <p:cNvPr id="9" name="TextBox 9"/>
          <p:cNvSpPr txBox="1"/>
          <p:nvPr/>
        </p:nvSpPr>
        <p:spPr>
          <a:xfrm>
            <a:off x="5029200" y="386325"/>
            <a:ext cx="12349831" cy="1166986"/>
          </a:xfrm>
          <a:prstGeom prst="rect">
            <a:avLst/>
          </a:prstGeom>
        </p:spPr>
        <p:txBody>
          <a:bodyPr wrap="square" lIns="0" tIns="0" rIns="0" bIns="0" rtlCol="0" anchor="t">
            <a:spAutoFit/>
          </a:bodyPr>
          <a:lstStyle/>
          <a:p>
            <a:pPr lvl="0" algn="r">
              <a:lnSpc>
                <a:spcPts val="9112"/>
              </a:lnSpc>
            </a:pPr>
            <a:r>
              <a:rPr lang="en-US" sz="6000" b="1" dirty="0" smtClean="0">
                <a:solidFill>
                  <a:srgbClr val="005EFF"/>
                </a:solidFill>
                <a:latin typeface="+mj-lt"/>
                <a:ea typeface="Pattanakarn Bold"/>
                <a:cs typeface="Pattanakarn Bold"/>
                <a:sym typeface="Pattanakarn Bold"/>
              </a:rPr>
              <a:t>Kanban Principles and Kanban Board</a:t>
            </a:r>
            <a:endParaRPr lang="en-US" sz="6000" b="1" dirty="0">
              <a:solidFill>
                <a:srgbClr val="005EFF"/>
              </a:solidFill>
              <a:latin typeface="+mj-lt"/>
              <a:ea typeface="Pattanakarn Bold"/>
              <a:cs typeface="Pattanakarn Bold"/>
              <a:sym typeface="Pattanakarn Bold"/>
            </a:endParaRPr>
          </a:p>
        </p:txBody>
      </p:sp>
      <p:grpSp>
        <p:nvGrpSpPr>
          <p:cNvPr id="16" name="Group 16"/>
          <p:cNvGrpSpPr/>
          <p:nvPr/>
        </p:nvGrpSpPr>
        <p:grpSpPr>
          <a:xfrm rot="-4026990">
            <a:off x="-6173058" y="5534528"/>
            <a:ext cx="10174055" cy="1849514"/>
            <a:chOff x="0" y="0"/>
            <a:chExt cx="3353369" cy="609600"/>
          </a:xfrm>
        </p:grpSpPr>
        <p:sp>
          <p:nvSpPr>
            <p:cNvPr id="17" name="Freeform 17"/>
            <p:cNvSpPr/>
            <p:nvPr/>
          </p:nvSpPr>
          <p:spPr>
            <a:xfrm>
              <a:off x="18488" y="0"/>
              <a:ext cx="3316393" cy="609600"/>
            </a:xfrm>
            <a:custGeom>
              <a:avLst/>
              <a:gdLst/>
              <a:ahLst/>
              <a:cxnLst/>
              <a:rect l="l" t="t" r="r" b="b"/>
              <a:pathLst>
                <a:path w="3316393" h="609600">
                  <a:moveTo>
                    <a:pt x="260807" y="0"/>
                  </a:moveTo>
                  <a:lnTo>
                    <a:pt x="3258787" y="0"/>
                  </a:lnTo>
                  <a:cubicBezTo>
                    <a:pt x="3276416" y="0"/>
                    <a:pt x="3292972" y="8475"/>
                    <a:pt x="3303280" y="22777"/>
                  </a:cubicBezTo>
                  <a:cubicBezTo>
                    <a:pt x="3313588" y="37079"/>
                    <a:pt x="3316393" y="55465"/>
                    <a:pt x="3310818" y="72190"/>
                  </a:cubicBezTo>
                  <a:lnTo>
                    <a:pt x="3155745" y="537410"/>
                  </a:lnTo>
                  <a:cubicBezTo>
                    <a:pt x="3141374" y="580521"/>
                    <a:pt x="3101030" y="609600"/>
                    <a:pt x="3055587" y="609600"/>
                  </a:cubicBezTo>
                  <a:lnTo>
                    <a:pt x="57607" y="609600"/>
                  </a:lnTo>
                  <a:cubicBezTo>
                    <a:pt x="39977" y="609600"/>
                    <a:pt x="23422" y="601125"/>
                    <a:pt x="13113" y="586823"/>
                  </a:cubicBezTo>
                  <a:cubicBezTo>
                    <a:pt x="2805" y="572521"/>
                    <a:pt x="0" y="554135"/>
                    <a:pt x="5575" y="537410"/>
                  </a:cubicBezTo>
                  <a:lnTo>
                    <a:pt x="160649" y="72190"/>
                  </a:lnTo>
                  <a:cubicBezTo>
                    <a:pt x="175019" y="29079"/>
                    <a:pt x="215364" y="0"/>
                    <a:pt x="260807" y="0"/>
                  </a:cubicBezTo>
                  <a:close/>
                </a:path>
              </a:pathLst>
            </a:custGeom>
            <a:gradFill rotWithShape="1">
              <a:gsLst>
                <a:gs pos="0">
                  <a:srgbClr val="82A5FF">
                    <a:alpha val="20000"/>
                  </a:srgbClr>
                </a:gs>
                <a:gs pos="100000">
                  <a:srgbClr val="005EFF">
                    <a:alpha val="100000"/>
                  </a:srgbClr>
                </a:gs>
              </a:gsLst>
              <a:lin ang="0"/>
            </a:gradFill>
          </p:spPr>
        </p:sp>
        <p:sp>
          <p:nvSpPr>
            <p:cNvPr id="18" name="TextBox 18"/>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grpSp>
        <p:nvGrpSpPr>
          <p:cNvPr id="19" name="Group 19"/>
          <p:cNvGrpSpPr/>
          <p:nvPr/>
        </p:nvGrpSpPr>
        <p:grpSpPr>
          <a:xfrm rot="-4026990">
            <a:off x="-1943598" y="6951910"/>
            <a:ext cx="10174055" cy="1849514"/>
            <a:chOff x="0" y="0"/>
            <a:chExt cx="3353369" cy="609600"/>
          </a:xfrm>
        </p:grpSpPr>
        <p:sp>
          <p:nvSpPr>
            <p:cNvPr id="20" name="Freeform 20"/>
            <p:cNvSpPr/>
            <p:nvPr/>
          </p:nvSpPr>
          <p:spPr>
            <a:xfrm>
              <a:off x="18488" y="0"/>
              <a:ext cx="3316393" cy="609600"/>
            </a:xfrm>
            <a:custGeom>
              <a:avLst/>
              <a:gdLst/>
              <a:ahLst/>
              <a:cxnLst/>
              <a:rect l="l" t="t" r="r" b="b"/>
              <a:pathLst>
                <a:path w="3316393" h="609600">
                  <a:moveTo>
                    <a:pt x="260807" y="0"/>
                  </a:moveTo>
                  <a:lnTo>
                    <a:pt x="3258787" y="0"/>
                  </a:lnTo>
                  <a:cubicBezTo>
                    <a:pt x="3276416" y="0"/>
                    <a:pt x="3292972" y="8475"/>
                    <a:pt x="3303280" y="22777"/>
                  </a:cubicBezTo>
                  <a:cubicBezTo>
                    <a:pt x="3313588" y="37079"/>
                    <a:pt x="3316393" y="55465"/>
                    <a:pt x="3310818" y="72190"/>
                  </a:cubicBezTo>
                  <a:lnTo>
                    <a:pt x="3155745" y="537410"/>
                  </a:lnTo>
                  <a:cubicBezTo>
                    <a:pt x="3141374" y="580521"/>
                    <a:pt x="3101030" y="609600"/>
                    <a:pt x="3055587" y="609600"/>
                  </a:cubicBezTo>
                  <a:lnTo>
                    <a:pt x="57607" y="609600"/>
                  </a:lnTo>
                  <a:cubicBezTo>
                    <a:pt x="39977" y="609600"/>
                    <a:pt x="23422" y="601125"/>
                    <a:pt x="13113" y="586823"/>
                  </a:cubicBezTo>
                  <a:cubicBezTo>
                    <a:pt x="2805" y="572521"/>
                    <a:pt x="0" y="554135"/>
                    <a:pt x="5575" y="537410"/>
                  </a:cubicBezTo>
                  <a:lnTo>
                    <a:pt x="160649" y="72190"/>
                  </a:lnTo>
                  <a:cubicBezTo>
                    <a:pt x="175019" y="29079"/>
                    <a:pt x="215364" y="0"/>
                    <a:pt x="260807" y="0"/>
                  </a:cubicBezTo>
                  <a:close/>
                </a:path>
              </a:pathLst>
            </a:custGeom>
            <a:gradFill rotWithShape="1">
              <a:gsLst>
                <a:gs pos="0">
                  <a:srgbClr val="82A5FF">
                    <a:alpha val="20000"/>
                  </a:srgbClr>
                </a:gs>
                <a:gs pos="100000">
                  <a:srgbClr val="005EFF">
                    <a:alpha val="100000"/>
                  </a:srgbClr>
                </a:gs>
              </a:gsLst>
              <a:lin ang="0"/>
            </a:gradFill>
          </p:spPr>
        </p:sp>
        <p:sp>
          <p:nvSpPr>
            <p:cNvPr id="21" name="TextBox 21"/>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grpSp>
        <p:nvGrpSpPr>
          <p:cNvPr id="22" name="Group 22"/>
          <p:cNvGrpSpPr/>
          <p:nvPr/>
        </p:nvGrpSpPr>
        <p:grpSpPr>
          <a:xfrm rot="-4026990">
            <a:off x="-4506930" y="7280495"/>
            <a:ext cx="10174055" cy="1849514"/>
            <a:chOff x="0" y="0"/>
            <a:chExt cx="3353369" cy="609600"/>
          </a:xfrm>
        </p:grpSpPr>
        <p:sp>
          <p:nvSpPr>
            <p:cNvPr id="23" name="Freeform 23"/>
            <p:cNvSpPr/>
            <p:nvPr/>
          </p:nvSpPr>
          <p:spPr>
            <a:xfrm>
              <a:off x="18488" y="0"/>
              <a:ext cx="3316393" cy="609600"/>
            </a:xfrm>
            <a:custGeom>
              <a:avLst/>
              <a:gdLst/>
              <a:ahLst/>
              <a:cxnLst/>
              <a:rect l="l" t="t" r="r" b="b"/>
              <a:pathLst>
                <a:path w="3316393" h="609600">
                  <a:moveTo>
                    <a:pt x="260807" y="0"/>
                  </a:moveTo>
                  <a:lnTo>
                    <a:pt x="3258787" y="0"/>
                  </a:lnTo>
                  <a:cubicBezTo>
                    <a:pt x="3276416" y="0"/>
                    <a:pt x="3292972" y="8475"/>
                    <a:pt x="3303280" y="22777"/>
                  </a:cubicBezTo>
                  <a:cubicBezTo>
                    <a:pt x="3313588" y="37079"/>
                    <a:pt x="3316393" y="55465"/>
                    <a:pt x="3310818" y="72190"/>
                  </a:cubicBezTo>
                  <a:lnTo>
                    <a:pt x="3155745" y="537410"/>
                  </a:lnTo>
                  <a:cubicBezTo>
                    <a:pt x="3141374" y="580521"/>
                    <a:pt x="3101030" y="609600"/>
                    <a:pt x="3055587" y="609600"/>
                  </a:cubicBezTo>
                  <a:lnTo>
                    <a:pt x="57607" y="609600"/>
                  </a:lnTo>
                  <a:cubicBezTo>
                    <a:pt x="39977" y="609600"/>
                    <a:pt x="23422" y="601125"/>
                    <a:pt x="13113" y="586823"/>
                  </a:cubicBezTo>
                  <a:cubicBezTo>
                    <a:pt x="2805" y="572521"/>
                    <a:pt x="0" y="554135"/>
                    <a:pt x="5575" y="537410"/>
                  </a:cubicBezTo>
                  <a:lnTo>
                    <a:pt x="160649" y="72190"/>
                  </a:lnTo>
                  <a:cubicBezTo>
                    <a:pt x="175019" y="29079"/>
                    <a:pt x="215364" y="0"/>
                    <a:pt x="260807" y="0"/>
                  </a:cubicBezTo>
                  <a:close/>
                </a:path>
              </a:pathLst>
            </a:custGeom>
            <a:gradFill rotWithShape="1">
              <a:gsLst>
                <a:gs pos="0">
                  <a:srgbClr val="82A5FF">
                    <a:alpha val="20000"/>
                  </a:srgbClr>
                </a:gs>
                <a:gs pos="100000">
                  <a:srgbClr val="005EFF">
                    <a:alpha val="100000"/>
                  </a:srgbClr>
                </a:gs>
              </a:gsLst>
              <a:lin ang="0"/>
            </a:gradFill>
          </p:spPr>
        </p:sp>
        <p:sp>
          <p:nvSpPr>
            <p:cNvPr id="24" name="TextBox 24"/>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spTree>
    <p:extLst>
      <p:ext uri="{BB962C8B-B14F-4D97-AF65-F5344CB8AC3E}">
        <p14:creationId xmlns:p14="http://schemas.microsoft.com/office/powerpoint/2010/main" val="35143199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048068" y="3763618"/>
            <a:ext cx="6372225" cy="5657850"/>
          </a:xfrm>
          <a:prstGeom prst="rect">
            <a:avLst/>
          </a:prstGeom>
        </p:spPr>
      </p:pic>
      <p:sp>
        <p:nvSpPr>
          <p:cNvPr id="8" name="Freeform 8"/>
          <p:cNvSpPr/>
          <p:nvPr/>
        </p:nvSpPr>
        <p:spPr>
          <a:xfrm>
            <a:off x="6892380" y="1198179"/>
            <a:ext cx="10522211" cy="10522211"/>
          </a:xfrm>
          <a:custGeom>
            <a:avLst/>
            <a:gdLst/>
            <a:ahLst/>
            <a:cxnLst/>
            <a:rect l="l" t="t" r="r" b="b"/>
            <a:pathLst>
              <a:path w="10522211" h="10522211">
                <a:moveTo>
                  <a:pt x="0" y="0"/>
                </a:moveTo>
                <a:lnTo>
                  <a:pt x="10522212" y="0"/>
                </a:lnTo>
                <a:lnTo>
                  <a:pt x="10522212" y="10522211"/>
                </a:lnTo>
                <a:lnTo>
                  <a:pt x="0" y="10522211"/>
                </a:lnTo>
                <a:lnTo>
                  <a:pt x="0" y="0"/>
                </a:lnTo>
                <a:close/>
              </a:path>
            </a:pathLst>
          </a:custGeom>
          <a:blipFill>
            <a:blip r:embed="rId4">
              <a:alphaModFix amt="32999"/>
              <a:extLst>
                <a:ext uri="{96DAC541-7B7A-43D3-8B79-37D633B846F1}">
                  <asvg:svgBlip xmlns:asvg="http://schemas.microsoft.com/office/drawing/2016/SVG/main" xmlns="" r:embed="rId5"/>
                </a:ext>
              </a:extLst>
            </a:blip>
            <a:stretch>
              <a:fillRect/>
            </a:stretch>
          </a:blipFill>
        </p:spPr>
      </p:sp>
      <p:sp>
        <p:nvSpPr>
          <p:cNvPr id="9" name="TextBox 9"/>
          <p:cNvSpPr txBox="1"/>
          <p:nvPr/>
        </p:nvSpPr>
        <p:spPr>
          <a:xfrm>
            <a:off x="7010400" y="386325"/>
            <a:ext cx="10368631" cy="1078372"/>
          </a:xfrm>
          <a:prstGeom prst="rect">
            <a:avLst/>
          </a:prstGeom>
        </p:spPr>
        <p:txBody>
          <a:bodyPr wrap="square" lIns="0" tIns="0" rIns="0" bIns="0" rtlCol="0" anchor="t">
            <a:spAutoFit/>
          </a:bodyPr>
          <a:lstStyle/>
          <a:p>
            <a:pPr lvl="0" algn="r">
              <a:lnSpc>
                <a:spcPts val="9112"/>
              </a:lnSpc>
            </a:pPr>
            <a:r>
              <a:rPr lang="en-US" sz="6000" b="1" dirty="0" smtClean="0">
                <a:solidFill>
                  <a:srgbClr val="005EFF"/>
                </a:solidFill>
                <a:latin typeface="+mj-lt"/>
                <a:ea typeface="Pattanakarn Bold"/>
                <a:cs typeface="Pattanakarn Bold"/>
                <a:sym typeface="Pattanakarn Bold"/>
              </a:rPr>
              <a:t>Overview </a:t>
            </a:r>
            <a:r>
              <a:rPr lang="en-US" sz="6000" b="1" dirty="0" smtClean="0">
                <a:solidFill>
                  <a:srgbClr val="005EFF"/>
                </a:solidFill>
                <a:latin typeface="+mj-lt"/>
                <a:ea typeface="Pattanakarn Bold"/>
                <a:cs typeface="Pattanakarn Bold"/>
                <a:sym typeface="Pattanakarn Bold"/>
              </a:rPr>
              <a:t>XP</a:t>
            </a:r>
            <a:endParaRPr lang="en-US" sz="6000" b="1" dirty="0">
              <a:solidFill>
                <a:srgbClr val="005EFF"/>
              </a:solidFill>
              <a:latin typeface="+mj-lt"/>
              <a:ea typeface="Pattanakarn Bold"/>
              <a:cs typeface="Pattanakarn Bold"/>
              <a:sym typeface="Pattanakarn Bold"/>
            </a:endParaRPr>
          </a:p>
        </p:txBody>
      </p:sp>
      <p:grpSp>
        <p:nvGrpSpPr>
          <p:cNvPr id="16" name="Group 16"/>
          <p:cNvGrpSpPr/>
          <p:nvPr/>
        </p:nvGrpSpPr>
        <p:grpSpPr>
          <a:xfrm rot="-4026990">
            <a:off x="-6173058" y="5534528"/>
            <a:ext cx="10174055" cy="1849514"/>
            <a:chOff x="0" y="0"/>
            <a:chExt cx="3353369" cy="609600"/>
          </a:xfrm>
        </p:grpSpPr>
        <p:sp>
          <p:nvSpPr>
            <p:cNvPr id="17" name="Freeform 17"/>
            <p:cNvSpPr/>
            <p:nvPr/>
          </p:nvSpPr>
          <p:spPr>
            <a:xfrm>
              <a:off x="18488" y="0"/>
              <a:ext cx="3316393" cy="609600"/>
            </a:xfrm>
            <a:custGeom>
              <a:avLst/>
              <a:gdLst/>
              <a:ahLst/>
              <a:cxnLst/>
              <a:rect l="l" t="t" r="r" b="b"/>
              <a:pathLst>
                <a:path w="3316393" h="609600">
                  <a:moveTo>
                    <a:pt x="260807" y="0"/>
                  </a:moveTo>
                  <a:lnTo>
                    <a:pt x="3258787" y="0"/>
                  </a:lnTo>
                  <a:cubicBezTo>
                    <a:pt x="3276416" y="0"/>
                    <a:pt x="3292972" y="8475"/>
                    <a:pt x="3303280" y="22777"/>
                  </a:cubicBezTo>
                  <a:cubicBezTo>
                    <a:pt x="3313588" y="37079"/>
                    <a:pt x="3316393" y="55465"/>
                    <a:pt x="3310818" y="72190"/>
                  </a:cubicBezTo>
                  <a:lnTo>
                    <a:pt x="3155745" y="537410"/>
                  </a:lnTo>
                  <a:cubicBezTo>
                    <a:pt x="3141374" y="580521"/>
                    <a:pt x="3101030" y="609600"/>
                    <a:pt x="3055587" y="609600"/>
                  </a:cubicBezTo>
                  <a:lnTo>
                    <a:pt x="57607" y="609600"/>
                  </a:lnTo>
                  <a:cubicBezTo>
                    <a:pt x="39977" y="609600"/>
                    <a:pt x="23422" y="601125"/>
                    <a:pt x="13113" y="586823"/>
                  </a:cubicBezTo>
                  <a:cubicBezTo>
                    <a:pt x="2805" y="572521"/>
                    <a:pt x="0" y="554135"/>
                    <a:pt x="5575" y="537410"/>
                  </a:cubicBezTo>
                  <a:lnTo>
                    <a:pt x="160649" y="72190"/>
                  </a:lnTo>
                  <a:cubicBezTo>
                    <a:pt x="175019" y="29079"/>
                    <a:pt x="215364" y="0"/>
                    <a:pt x="260807" y="0"/>
                  </a:cubicBezTo>
                  <a:close/>
                </a:path>
              </a:pathLst>
            </a:custGeom>
            <a:gradFill rotWithShape="1">
              <a:gsLst>
                <a:gs pos="0">
                  <a:srgbClr val="82A5FF">
                    <a:alpha val="20000"/>
                  </a:srgbClr>
                </a:gs>
                <a:gs pos="100000">
                  <a:srgbClr val="005EFF">
                    <a:alpha val="100000"/>
                  </a:srgbClr>
                </a:gs>
              </a:gsLst>
              <a:lin ang="0"/>
            </a:gradFill>
          </p:spPr>
        </p:sp>
        <p:sp>
          <p:nvSpPr>
            <p:cNvPr id="18" name="TextBox 18"/>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grpSp>
        <p:nvGrpSpPr>
          <p:cNvPr id="19" name="Group 19"/>
          <p:cNvGrpSpPr/>
          <p:nvPr/>
        </p:nvGrpSpPr>
        <p:grpSpPr>
          <a:xfrm rot="-4026990">
            <a:off x="-1943598" y="6951910"/>
            <a:ext cx="10174055" cy="1849514"/>
            <a:chOff x="0" y="0"/>
            <a:chExt cx="3353369" cy="609600"/>
          </a:xfrm>
        </p:grpSpPr>
        <p:sp>
          <p:nvSpPr>
            <p:cNvPr id="20" name="Freeform 20"/>
            <p:cNvSpPr/>
            <p:nvPr/>
          </p:nvSpPr>
          <p:spPr>
            <a:xfrm>
              <a:off x="18488" y="0"/>
              <a:ext cx="3316393" cy="609600"/>
            </a:xfrm>
            <a:custGeom>
              <a:avLst/>
              <a:gdLst/>
              <a:ahLst/>
              <a:cxnLst/>
              <a:rect l="l" t="t" r="r" b="b"/>
              <a:pathLst>
                <a:path w="3316393" h="609600">
                  <a:moveTo>
                    <a:pt x="260807" y="0"/>
                  </a:moveTo>
                  <a:lnTo>
                    <a:pt x="3258787" y="0"/>
                  </a:lnTo>
                  <a:cubicBezTo>
                    <a:pt x="3276416" y="0"/>
                    <a:pt x="3292972" y="8475"/>
                    <a:pt x="3303280" y="22777"/>
                  </a:cubicBezTo>
                  <a:cubicBezTo>
                    <a:pt x="3313588" y="37079"/>
                    <a:pt x="3316393" y="55465"/>
                    <a:pt x="3310818" y="72190"/>
                  </a:cubicBezTo>
                  <a:lnTo>
                    <a:pt x="3155745" y="537410"/>
                  </a:lnTo>
                  <a:cubicBezTo>
                    <a:pt x="3141374" y="580521"/>
                    <a:pt x="3101030" y="609600"/>
                    <a:pt x="3055587" y="609600"/>
                  </a:cubicBezTo>
                  <a:lnTo>
                    <a:pt x="57607" y="609600"/>
                  </a:lnTo>
                  <a:cubicBezTo>
                    <a:pt x="39977" y="609600"/>
                    <a:pt x="23422" y="601125"/>
                    <a:pt x="13113" y="586823"/>
                  </a:cubicBezTo>
                  <a:cubicBezTo>
                    <a:pt x="2805" y="572521"/>
                    <a:pt x="0" y="554135"/>
                    <a:pt x="5575" y="537410"/>
                  </a:cubicBezTo>
                  <a:lnTo>
                    <a:pt x="160649" y="72190"/>
                  </a:lnTo>
                  <a:cubicBezTo>
                    <a:pt x="175019" y="29079"/>
                    <a:pt x="215364" y="0"/>
                    <a:pt x="260807" y="0"/>
                  </a:cubicBezTo>
                  <a:close/>
                </a:path>
              </a:pathLst>
            </a:custGeom>
            <a:gradFill rotWithShape="1">
              <a:gsLst>
                <a:gs pos="0">
                  <a:srgbClr val="82A5FF">
                    <a:alpha val="20000"/>
                  </a:srgbClr>
                </a:gs>
                <a:gs pos="100000">
                  <a:srgbClr val="005EFF">
                    <a:alpha val="100000"/>
                  </a:srgbClr>
                </a:gs>
              </a:gsLst>
              <a:lin ang="0"/>
            </a:gradFill>
          </p:spPr>
        </p:sp>
        <p:sp>
          <p:nvSpPr>
            <p:cNvPr id="21" name="TextBox 21"/>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grpSp>
        <p:nvGrpSpPr>
          <p:cNvPr id="22" name="Group 22"/>
          <p:cNvGrpSpPr/>
          <p:nvPr/>
        </p:nvGrpSpPr>
        <p:grpSpPr>
          <a:xfrm rot="-4026990">
            <a:off x="-4506930" y="7280495"/>
            <a:ext cx="10174055" cy="1849514"/>
            <a:chOff x="0" y="0"/>
            <a:chExt cx="3353369" cy="609600"/>
          </a:xfrm>
        </p:grpSpPr>
        <p:sp>
          <p:nvSpPr>
            <p:cNvPr id="23" name="Freeform 23"/>
            <p:cNvSpPr/>
            <p:nvPr/>
          </p:nvSpPr>
          <p:spPr>
            <a:xfrm>
              <a:off x="18488" y="0"/>
              <a:ext cx="3316393" cy="609600"/>
            </a:xfrm>
            <a:custGeom>
              <a:avLst/>
              <a:gdLst/>
              <a:ahLst/>
              <a:cxnLst/>
              <a:rect l="l" t="t" r="r" b="b"/>
              <a:pathLst>
                <a:path w="3316393" h="609600">
                  <a:moveTo>
                    <a:pt x="260807" y="0"/>
                  </a:moveTo>
                  <a:lnTo>
                    <a:pt x="3258787" y="0"/>
                  </a:lnTo>
                  <a:cubicBezTo>
                    <a:pt x="3276416" y="0"/>
                    <a:pt x="3292972" y="8475"/>
                    <a:pt x="3303280" y="22777"/>
                  </a:cubicBezTo>
                  <a:cubicBezTo>
                    <a:pt x="3313588" y="37079"/>
                    <a:pt x="3316393" y="55465"/>
                    <a:pt x="3310818" y="72190"/>
                  </a:cubicBezTo>
                  <a:lnTo>
                    <a:pt x="3155745" y="537410"/>
                  </a:lnTo>
                  <a:cubicBezTo>
                    <a:pt x="3141374" y="580521"/>
                    <a:pt x="3101030" y="609600"/>
                    <a:pt x="3055587" y="609600"/>
                  </a:cubicBezTo>
                  <a:lnTo>
                    <a:pt x="57607" y="609600"/>
                  </a:lnTo>
                  <a:cubicBezTo>
                    <a:pt x="39977" y="609600"/>
                    <a:pt x="23422" y="601125"/>
                    <a:pt x="13113" y="586823"/>
                  </a:cubicBezTo>
                  <a:cubicBezTo>
                    <a:pt x="2805" y="572521"/>
                    <a:pt x="0" y="554135"/>
                    <a:pt x="5575" y="537410"/>
                  </a:cubicBezTo>
                  <a:lnTo>
                    <a:pt x="160649" y="72190"/>
                  </a:lnTo>
                  <a:cubicBezTo>
                    <a:pt x="175019" y="29079"/>
                    <a:pt x="215364" y="0"/>
                    <a:pt x="260807" y="0"/>
                  </a:cubicBezTo>
                  <a:close/>
                </a:path>
              </a:pathLst>
            </a:custGeom>
            <a:gradFill rotWithShape="1">
              <a:gsLst>
                <a:gs pos="0">
                  <a:srgbClr val="82A5FF">
                    <a:alpha val="20000"/>
                  </a:srgbClr>
                </a:gs>
                <a:gs pos="100000">
                  <a:srgbClr val="005EFF">
                    <a:alpha val="100000"/>
                  </a:srgbClr>
                </a:gs>
              </a:gsLst>
              <a:lin ang="0"/>
            </a:gradFill>
          </p:spPr>
        </p:sp>
        <p:sp>
          <p:nvSpPr>
            <p:cNvPr id="24" name="TextBox 24"/>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sp>
        <p:nvSpPr>
          <p:cNvPr id="25" name="TextBox 23"/>
          <p:cNvSpPr txBox="1"/>
          <p:nvPr/>
        </p:nvSpPr>
        <p:spPr>
          <a:xfrm>
            <a:off x="8089878" y="1587252"/>
            <a:ext cx="9027995" cy="2603277"/>
          </a:xfrm>
          <a:prstGeom prst="rect">
            <a:avLst/>
          </a:prstGeom>
        </p:spPr>
        <p:txBody>
          <a:bodyPr wrap="square" lIns="0" tIns="0" rIns="0" bIns="0" rtlCol="0" anchor="t">
            <a:spAutoFit/>
          </a:bodyPr>
          <a:lstStyle/>
          <a:p>
            <a:pPr lvl="0">
              <a:lnSpc>
                <a:spcPts val="2871"/>
              </a:lnSpc>
              <a:spcBef>
                <a:spcPct val="0"/>
              </a:spcBef>
            </a:pPr>
            <a:r>
              <a:rPr lang="en-US" sz="2000" b="1" dirty="0" smtClean="0">
                <a:solidFill>
                  <a:srgbClr val="005EFF"/>
                </a:solidFill>
                <a:latin typeface="+mj-lt"/>
                <a:ea typeface="Pattanakarn Bold"/>
                <a:cs typeface="Pattanakarn Bold"/>
                <a:sym typeface="Pattanakarn Bold"/>
              </a:rPr>
              <a:t>XP Framework</a:t>
            </a:r>
            <a:endParaRPr lang="en-US" sz="2000" b="1" dirty="0">
              <a:solidFill>
                <a:srgbClr val="005EFF"/>
              </a:solidFill>
              <a:latin typeface="+mj-lt"/>
              <a:ea typeface="Pattanakarn Bold"/>
              <a:cs typeface="Pattanakarn Bold"/>
              <a:sym typeface="Pattanakarn Bold"/>
            </a:endParaRPr>
          </a:p>
          <a:p>
            <a:pPr marL="342900" lvl="0" indent="-342900">
              <a:lnSpc>
                <a:spcPts val="2871"/>
              </a:lnSpc>
              <a:spcBef>
                <a:spcPct val="0"/>
              </a:spcBef>
              <a:buFont typeface="Wingdings" panose="05000000000000000000" pitchFamily="2" charset="2"/>
              <a:buChar char="ü"/>
            </a:pPr>
            <a:r>
              <a:rPr lang="en-US" sz="2000" b="1" dirty="0">
                <a:solidFill>
                  <a:srgbClr val="005EFF"/>
                </a:solidFill>
                <a:latin typeface="+mj-lt"/>
                <a:ea typeface="Pattanakarn Bold"/>
                <a:cs typeface="Pattanakarn Bold"/>
                <a:sym typeface="Pattanakarn Bold"/>
              </a:rPr>
              <a:t>Extreme Programming, also known as XP, is a powerful Agile Framework with its roots in software development. XP has a strong focus on technical excellence and best practices in software development</a:t>
            </a:r>
            <a:r>
              <a:rPr lang="en-US" sz="2000" b="1" dirty="0" smtClean="0">
                <a:solidFill>
                  <a:srgbClr val="005EFF"/>
                </a:solidFill>
                <a:latin typeface="+mj-lt"/>
                <a:ea typeface="Pattanakarn Bold"/>
                <a:cs typeface="Pattanakarn Bold"/>
                <a:sym typeface="Pattanakarn Bold"/>
              </a:rPr>
              <a:t>.</a:t>
            </a:r>
            <a:endParaRPr lang="en-US" sz="2000" b="1" dirty="0">
              <a:solidFill>
                <a:srgbClr val="005EFF"/>
              </a:solidFill>
              <a:latin typeface="+mj-lt"/>
              <a:ea typeface="Pattanakarn Bold"/>
              <a:cs typeface="Pattanakarn Bold"/>
              <a:sym typeface="Pattanakarn Bold"/>
            </a:endParaRPr>
          </a:p>
          <a:p>
            <a:pPr lvl="0">
              <a:lnSpc>
                <a:spcPts val="2871"/>
              </a:lnSpc>
              <a:spcBef>
                <a:spcPct val="0"/>
              </a:spcBef>
            </a:pPr>
            <a:endParaRPr lang="en-US" sz="2000" b="1" dirty="0" smtClean="0">
              <a:solidFill>
                <a:srgbClr val="005EFF"/>
              </a:solidFill>
              <a:latin typeface="+mj-lt"/>
              <a:ea typeface="Pattanakarn Bold"/>
              <a:cs typeface="Pattanakarn Bold"/>
              <a:sym typeface="Pattanakarn Bold"/>
            </a:endParaRPr>
          </a:p>
          <a:p>
            <a:pPr lvl="0">
              <a:lnSpc>
                <a:spcPts val="2871"/>
              </a:lnSpc>
              <a:spcBef>
                <a:spcPct val="0"/>
              </a:spcBef>
            </a:pPr>
            <a:r>
              <a:rPr lang="en-US" sz="2000" b="1" dirty="0" smtClean="0">
                <a:solidFill>
                  <a:srgbClr val="005EFF"/>
                </a:solidFill>
                <a:latin typeface="+mj-lt"/>
                <a:ea typeface="Pattanakarn Bold"/>
                <a:cs typeface="Pattanakarn Bold"/>
                <a:sym typeface="Pattanakarn Bold"/>
              </a:rPr>
              <a:t>XP values:</a:t>
            </a:r>
            <a:endParaRPr lang="en-US" sz="2000" b="1" dirty="0">
              <a:solidFill>
                <a:srgbClr val="005EFF"/>
              </a:solidFill>
              <a:latin typeface="+mj-lt"/>
              <a:ea typeface="Pattanakarn Bold"/>
              <a:cs typeface="Pattanakarn Bold"/>
              <a:sym typeface="Pattanakarn Bold"/>
            </a:endParaRPr>
          </a:p>
          <a:p>
            <a:pPr lvl="0">
              <a:lnSpc>
                <a:spcPts val="2871"/>
              </a:lnSpc>
              <a:spcBef>
                <a:spcPct val="0"/>
              </a:spcBef>
            </a:pPr>
            <a:endParaRPr lang="en-US" sz="2000" b="1" dirty="0">
              <a:solidFill>
                <a:srgbClr val="005EFF"/>
              </a:solidFill>
              <a:latin typeface="+mj-lt"/>
              <a:ea typeface="Pattanakarn Bold"/>
              <a:cs typeface="Pattanakarn Bold"/>
              <a:sym typeface="Pattanakarn Bold"/>
            </a:endParaRPr>
          </a:p>
        </p:txBody>
      </p:sp>
    </p:spTree>
    <p:extLst>
      <p:ext uri="{BB962C8B-B14F-4D97-AF65-F5344CB8AC3E}">
        <p14:creationId xmlns:p14="http://schemas.microsoft.com/office/powerpoint/2010/main" val="28707694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a:off x="7015480" y="931662"/>
            <a:ext cx="10522211" cy="10522211"/>
          </a:xfrm>
          <a:custGeom>
            <a:avLst/>
            <a:gdLst/>
            <a:ahLst/>
            <a:cxnLst/>
            <a:rect l="l" t="t" r="r" b="b"/>
            <a:pathLst>
              <a:path w="10522211" h="10522211">
                <a:moveTo>
                  <a:pt x="0" y="0"/>
                </a:moveTo>
                <a:lnTo>
                  <a:pt x="10522212" y="0"/>
                </a:lnTo>
                <a:lnTo>
                  <a:pt x="10522212" y="10522211"/>
                </a:lnTo>
                <a:lnTo>
                  <a:pt x="0" y="10522211"/>
                </a:lnTo>
                <a:lnTo>
                  <a:pt x="0" y="0"/>
                </a:lnTo>
                <a:close/>
              </a:path>
            </a:pathLst>
          </a:custGeom>
          <a:blipFill>
            <a:blip r:embed="rId3">
              <a:alphaModFix amt="32999"/>
              <a:extLst>
                <a:ext uri="{96DAC541-7B7A-43D3-8B79-37D633B846F1}">
                  <asvg:svgBlip xmlns:asvg="http://schemas.microsoft.com/office/drawing/2016/SVG/main" xmlns="" r:embed="rId5"/>
                </a:ext>
              </a:extLst>
            </a:blip>
            <a:stretch>
              <a:fillRect/>
            </a:stretch>
          </a:blipFill>
        </p:spPr>
      </p:sp>
      <p:sp>
        <p:nvSpPr>
          <p:cNvPr id="9" name="TextBox 9"/>
          <p:cNvSpPr txBox="1"/>
          <p:nvPr/>
        </p:nvSpPr>
        <p:spPr>
          <a:xfrm>
            <a:off x="7010400" y="386325"/>
            <a:ext cx="10368631" cy="2245358"/>
          </a:xfrm>
          <a:prstGeom prst="rect">
            <a:avLst/>
          </a:prstGeom>
        </p:spPr>
        <p:txBody>
          <a:bodyPr wrap="square" lIns="0" tIns="0" rIns="0" bIns="0" rtlCol="0" anchor="t">
            <a:spAutoFit/>
          </a:bodyPr>
          <a:lstStyle/>
          <a:p>
            <a:pPr lvl="0" algn="r">
              <a:lnSpc>
                <a:spcPts val="9112"/>
              </a:lnSpc>
            </a:pPr>
            <a:r>
              <a:rPr lang="en-US" sz="6000" b="1" dirty="0" smtClean="0">
                <a:solidFill>
                  <a:srgbClr val="005EFF"/>
                </a:solidFill>
                <a:latin typeface="+mj-lt"/>
                <a:ea typeface="Pattanakarn Bold"/>
                <a:cs typeface="Pattanakarn Bold"/>
                <a:sym typeface="Pattanakarn Bold"/>
              </a:rPr>
              <a:t>The recommended framework for </a:t>
            </a:r>
            <a:r>
              <a:rPr lang="en-US" sz="6000" b="1" dirty="0" err="1" smtClean="0">
                <a:solidFill>
                  <a:srgbClr val="005EFF"/>
                </a:solidFill>
                <a:latin typeface="+mj-lt"/>
                <a:ea typeface="Pattanakarn Bold"/>
                <a:cs typeface="Pattanakarn Bold"/>
                <a:sym typeface="Pattanakarn Bold"/>
              </a:rPr>
              <a:t>WorldVisitz</a:t>
            </a:r>
            <a:r>
              <a:rPr lang="en-US" sz="6000" b="1" dirty="0" smtClean="0">
                <a:solidFill>
                  <a:srgbClr val="005EFF"/>
                </a:solidFill>
                <a:latin typeface="+mj-lt"/>
                <a:ea typeface="Pattanakarn Bold"/>
                <a:cs typeface="Pattanakarn Bold"/>
                <a:sym typeface="Pattanakarn Bold"/>
              </a:rPr>
              <a:t> is</a:t>
            </a:r>
            <a:endParaRPr lang="en-US" sz="6000" b="1" dirty="0">
              <a:solidFill>
                <a:srgbClr val="005EFF"/>
              </a:solidFill>
              <a:latin typeface="+mj-lt"/>
              <a:ea typeface="Pattanakarn Bold"/>
              <a:cs typeface="Pattanakarn Bold"/>
              <a:sym typeface="Pattanakarn Bold"/>
            </a:endParaRPr>
          </a:p>
        </p:txBody>
      </p:sp>
      <p:grpSp>
        <p:nvGrpSpPr>
          <p:cNvPr id="16" name="Group 16"/>
          <p:cNvGrpSpPr/>
          <p:nvPr/>
        </p:nvGrpSpPr>
        <p:grpSpPr>
          <a:xfrm rot="-4026990">
            <a:off x="-6173058" y="5534528"/>
            <a:ext cx="10174055" cy="1849514"/>
            <a:chOff x="0" y="0"/>
            <a:chExt cx="3353369" cy="609600"/>
          </a:xfrm>
        </p:grpSpPr>
        <p:sp>
          <p:nvSpPr>
            <p:cNvPr id="17" name="Freeform 17"/>
            <p:cNvSpPr/>
            <p:nvPr/>
          </p:nvSpPr>
          <p:spPr>
            <a:xfrm>
              <a:off x="18488" y="0"/>
              <a:ext cx="3316393" cy="609600"/>
            </a:xfrm>
            <a:custGeom>
              <a:avLst/>
              <a:gdLst/>
              <a:ahLst/>
              <a:cxnLst/>
              <a:rect l="l" t="t" r="r" b="b"/>
              <a:pathLst>
                <a:path w="3316393" h="609600">
                  <a:moveTo>
                    <a:pt x="260807" y="0"/>
                  </a:moveTo>
                  <a:lnTo>
                    <a:pt x="3258787" y="0"/>
                  </a:lnTo>
                  <a:cubicBezTo>
                    <a:pt x="3276416" y="0"/>
                    <a:pt x="3292972" y="8475"/>
                    <a:pt x="3303280" y="22777"/>
                  </a:cubicBezTo>
                  <a:cubicBezTo>
                    <a:pt x="3313588" y="37079"/>
                    <a:pt x="3316393" y="55465"/>
                    <a:pt x="3310818" y="72190"/>
                  </a:cubicBezTo>
                  <a:lnTo>
                    <a:pt x="3155745" y="537410"/>
                  </a:lnTo>
                  <a:cubicBezTo>
                    <a:pt x="3141374" y="580521"/>
                    <a:pt x="3101030" y="609600"/>
                    <a:pt x="3055587" y="609600"/>
                  </a:cubicBezTo>
                  <a:lnTo>
                    <a:pt x="57607" y="609600"/>
                  </a:lnTo>
                  <a:cubicBezTo>
                    <a:pt x="39977" y="609600"/>
                    <a:pt x="23422" y="601125"/>
                    <a:pt x="13113" y="586823"/>
                  </a:cubicBezTo>
                  <a:cubicBezTo>
                    <a:pt x="2805" y="572521"/>
                    <a:pt x="0" y="554135"/>
                    <a:pt x="5575" y="537410"/>
                  </a:cubicBezTo>
                  <a:lnTo>
                    <a:pt x="160649" y="72190"/>
                  </a:lnTo>
                  <a:cubicBezTo>
                    <a:pt x="175019" y="29079"/>
                    <a:pt x="215364" y="0"/>
                    <a:pt x="260807" y="0"/>
                  </a:cubicBezTo>
                  <a:close/>
                </a:path>
              </a:pathLst>
            </a:custGeom>
            <a:gradFill rotWithShape="1">
              <a:gsLst>
                <a:gs pos="0">
                  <a:srgbClr val="82A5FF">
                    <a:alpha val="20000"/>
                  </a:srgbClr>
                </a:gs>
                <a:gs pos="100000">
                  <a:srgbClr val="005EFF">
                    <a:alpha val="100000"/>
                  </a:srgbClr>
                </a:gs>
              </a:gsLst>
              <a:lin ang="0"/>
            </a:gradFill>
          </p:spPr>
        </p:sp>
        <p:sp>
          <p:nvSpPr>
            <p:cNvPr id="18" name="TextBox 18"/>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grpSp>
        <p:nvGrpSpPr>
          <p:cNvPr id="19" name="Group 19"/>
          <p:cNvGrpSpPr/>
          <p:nvPr/>
        </p:nvGrpSpPr>
        <p:grpSpPr>
          <a:xfrm rot="-4026990">
            <a:off x="-1943598" y="6951910"/>
            <a:ext cx="10174055" cy="1849514"/>
            <a:chOff x="0" y="0"/>
            <a:chExt cx="3353369" cy="609600"/>
          </a:xfrm>
        </p:grpSpPr>
        <p:sp>
          <p:nvSpPr>
            <p:cNvPr id="20" name="Freeform 20"/>
            <p:cNvSpPr/>
            <p:nvPr/>
          </p:nvSpPr>
          <p:spPr>
            <a:xfrm>
              <a:off x="18488" y="0"/>
              <a:ext cx="3316393" cy="609600"/>
            </a:xfrm>
            <a:custGeom>
              <a:avLst/>
              <a:gdLst/>
              <a:ahLst/>
              <a:cxnLst/>
              <a:rect l="l" t="t" r="r" b="b"/>
              <a:pathLst>
                <a:path w="3316393" h="609600">
                  <a:moveTo>
                    <a:pt x="260807" y="0"/>
                  </a:moveTo>
                  <a:lnTo>
                    <a:pt x="3258787" y="0"/>
                  </a:lnTo>
                  <a:cubicBezTo>
                    <a:pt x="3276416" y="0"/>
                    <a:pt x="3292972" y="8475"/>
                    <a:pt x="3303280" y="22777"/>
                  </a:cubicBezTo>
                  <a:cubicBezTo>
                    <a:pt x="3313588" y="37079"/>
                    <a:pt x="3316393" y="55465"/>
                    <a:pt x="3310818" y="72190"/>
                  </a:cubicBezTo>
                  <a:lnTo>
                    <a:pt x="3155745" y="537410"/>
                  </a:lnTo>
                  <a:cubicBezTo>
                    <a:pt x="3141374" y="580521"/>
                    <a:pt x="3101030" y="609600"/>
                    <a:pt x="3055587" y="609600"/>
                  </a:cubicBezTo>
                  <a:lnTo>
                    <a:pt x="57607" y="609600"/>
                  </a:lnTo>
                  <a:cubicBezTo>
                    <a:pt x="39977" y="609600"/>
                    <a:pt x="23422" y="601125"/>
                    <a:pt x="13113" y="586823"/>
                  </a:cubicBezTo>
                  <a:cubicBezTo>
                    <a:pt x="2805" y="572521"/>
                    <a:pt x="0" y="554135"/>
                    <a:pt x="5575" y="537410"/>
                  </a:cubicBezTo>
                  <a:lnTo>
                    <a:pt x="160649" y="72190"/>
                  </a:lnTo>
                  <a:cubicBezTo>
                    <a:pt x="175019" y="29079"/>
                    <a:pt x="215364" y="0"/>
                    <a:pt x="260807" y="0"/>
                  </a:cubicBezTo>
                  <a:close/>
                </a:path>
              </a:pathLst>
            </a:custGeom>
            <a:gradFill rotWithShape="1">
              <a:gsLst>
                <a:gs pos="0">
                  <a:srgbClr val="82A5FF">
                    <a:alpha val="20000"/>
                  </a:srgbClr>
                </a:gs>
                <a:gs pos="100000">
                  <a:srgbClr val="005EFF">
                    <a:alpha val="100000"/>
                  </a:srgbClr>
                </a:gs>
              </a:gsLst>
              <a:lin ang="0"/>
            </a:gradFill>
          </p:spPr>
        </p:sp>
        <p:sp>
          <p:nvSpPr>
            <p:cNvPr id="21" name="TextBox 21"/>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grpSp>
        <p:nvGrpSpPr>
          <p:cNvPr id="22" name="Group 22"/>
          <p:cNvGrpSpPr/>
          <p:nvPr/>
        </p:nvGrpSpPr>
        <p:grpSpPr>
          <a:xfrm rot="-4026990">
            <a:off x="-4506930" y="7280495"/>
            <a:ext cx="10174055" cy="1849514"/>
            <a:chOff x="0" y="0"/>
            <a:chExt cx="3353369" cy="609600"/>
          </a:xfrm>
        </p:grpSpPr>
        <p:sp>
          <p:nvSpPr>
            <p:cNvPr id="23" name="Freeform 23"/>
            <p:cNvSpPr/>
            <p:nvPr/>
          </p:nvSpPr>
          <p:spPr>
            <a:xfrm>
              <a:off x="18488" y="0"/>
              <a:ext cx="3316393" cy="609600"/>
            </a:xfrm>
            <a:custGeom>
              <a:avLst/>
              <a:gdLst/>
              <a:ahLst/>
              <a:cxnLst/>
              <a:rect l="l" t="t" r="r" b="b"/>
              <a:pathLst>
                <a:path w="3316393" h="609600">
                  <a:moveTo>
                    <a:pt x="260807" y="0"/>
                  </a:moveTo>
                  <a:lnTo>
                    <a:pt x="3258787" y="0"/>
                  </a:lnTo>
                  <a:cubicBezTo>
                    <a:pt x="3276416" y="0"/>
                    <a:pt x="3292972" y="8475"/>
                    <a:pt x="3303280" y="22777"/>
                  </a:cubicBezTo>
                  <a:cubicBezTo>
                    <a:pt x="3313588" y="37079"/>
                    <a:pt x="3316393" y="55465"/>
                    <a:pt x="3310818" y="72190"/>
                  </a:cubicBezTo>
                  <a:lnTo>
                    <a:pt x="3155745" y="537410"/>
                  </a:lnTo>
                  <a:cubicBezTo>
                    <a:pt x="3141374" y="580521"/>
                    <a:pt x="3101030" y="609600"/>
                    <a:pt x="3055587" y="609600"/>
                  </a:cubicBezTo>
                  <a:lnTo>
                    <a:pt x="57607" y="609600"/>
                  </a:lnTo>
                  <a:cubicBezTo>
                    <a:pt x="39977" y="609600"/>
                    <a:pt x="23422" y="601125"/>
                    <a:pt x="13113" y="586823"/>
                  </a:cubicBezTo>
                  <a:cubicBezTo>
                    <a:pt x="2805" y="572521"/>
                    <a:pt x="0" y="554135"/>
                    <a:pt x="5575" y="537410"/>
                  </a:cubicBezTo>
                  <a:lnTo>
                    <a:pt x="160649" y="72190"/>
                  </a:lnTo>
                  <a:cubicBezTo>
                    <a:pt x="175019" y="29079"/>
                    <a:pt x="215364" y="0"/>
                    <a:pt x="260807" y="0"/>
                  </a:cubicBezTo>
                  <a:close/>
                </a:path>
              </a:pathLst>
            </a:custGeom>
            <a:gradFill rotWithShape="1">
              <a:gsLst>
                <a:gs pos="0">
                  <a:srgbClr val="82A5FF">
                    <a:alpha val="20000"/>
                  </a:srgbClr>
                </a:gs>
                <a:gs pos="100000">
                  <a:srgbClr val="005EFF">
                    <a:alpha val="100000"/>
                  </a:srgbClr>
                </a:gs>
              </a:gsLst>
              <a:lin ang="0"/>
            </a:gradFill>
          </p:spPr>
        </p:sp>
        <p:sp>
          <p:nvSpPr>
            <p:cNvPr id="24" name="TextBox 24"/>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sp>
        <p:nvSpPr>
          <p:cNvPr id="26" name="TextBox 9"/>
          <p:cNvSpPr txBox="1"/>
          <p:nvPr/>
        </p:nvSpPr>
        <p:spPr>
          <a:xfrm>
            <a:off x="3961209" y="7241676"/>
            <a:ext cx="10368631" cy="1213794"/>
          </a:xfrm>
          <a:prstGeom prst="rect">
            <a:avLst/>
          </a:prstGeom>
        </p:spPr>
        <p:txBody>
          <a:bodyPr wrap="square" lIns="0" tIns="0" rIns="0" bIns="0" rtlCol="0" anchor="t">
            <a:spAutoFit/>
          </a:bodyPr>
          <a:lstStyle/>
          <a:p>
            <a:pPr lvl="0" algn="r">
              <a:lnSpc>
                <a:spcPts val="9112"/>
              </a:lnSpc>
            </a:pPr>
            <a:r>
              <a:rPr lang="en-US" sz="10000" b="1" dirty="0" smtClean="0">
                <a:solidFill>
                  <a:srgbClr val="005EFF"/>
                </a:solidFill>
                <a:latin typeface="+mj-lt"/>
                <a:ea typeface="Pattanakarn Bold"/>
                <a:cs typeface="Pattanakarn Bold"/>
                <a:sym typeface="Pattanakarn Bold"/>
              </a:rPr>
              <a:t>SCRUM</a:t>
            </a:r>
            <a:endParaRPr lang="en-US" sz="10000" b="1" dirty="0">
              <a:solidFill>
                <a:srgbClr val="005EFF"/>
              </a:solidFill>
              <a:latin typeface="+mj-lt"/>
              <a:ea typeface="Pattanakarn Bold"/>
              <a:cs typeface="Pattanakarn Bold"/>
              <a:sym typeface="Pattanakarn Bold"/>
            </a:endParaRPr>
          </a:p>
        </p:txBody>
      </p:sp>
      <p:pic>
        <p:nvPicPr>
          <p:cNvPr id="4" name="Picture 3"/>
          <p:cNvPicPr>
            <a:picLocks noChangeAspect="1"/>
          </p:cNvPicPr>
          <p:nvPr/>
        </p:nvPicPr>
        <p:blipFill>
          <a:blip r:embed="rId6"/>
          <a:stretch>
            <a:fillRect/>
          </a:stretch>
        </p:blipFill>
        <p:spPr>
          <a:xfrm>
            <a:off x="9677400" y="2882079"/>
            <a:ext cx="6553088" cy="6553088"/>
          </a:xfrm>
          <a:prstGeom prst="rect">
            <a:avLst/>
          </a:prstGeom>
        </p:spPr>
      </p:pic>
    </p:spTree>
    <p:extLst>
      <p:ext uri="{BB962C8B-B14F-4D97-AF65-F5344CB8AC3E}">
        <p14:creationId xmlns:p14="http://schemas.microsoft.com/office/powerpoint/2010/main" val="13715735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16146813" y="8304146"/>
            <a:ext cx="1066005" cy="1058401"/>
            <a:chOff x="0" y="0"/>
            <a:chExt cx="289003" cy="286941"/>
          </a:xfrm>
        </p:grpSpPr>
        <p:sp>
          <p:nvSpPr>
            <p:cNvPr id="5" name="Freeform 5"/>
            <p:cNvSpPr/>
            <p:nvPr/>
          </p:nvSpPr>
          <p:spPr>
            <a:xfrm>
              <a:off x="0" y="0"/>
              <a:ext cx="289003" cy="286941"/>
            </a:xfrm>
            <a:custGeom>
              <a:avLst/>
              <a:gdLst/>
              <a:ahLst/>
              <a:cxnLst/>
              <a:rect l="l" t="t" r="r" b="b"/>
              <a:pathLst>
                <a:path w="289003" h="286941">
                  <a:moveTo>
                    <a:pt x="143471" y="0"/>
                  </a:moveTo>
                  <a:lnTo>
                    <a:pt x="145532" y="0"/>
                  </a:lnTo>
                  <a:cubicBezTo>
                    <a:pt x="183583" y="0"/>
                    <a:pt x="220075" y="15116"/>
                    <a:pt x="246981" y="42022"/>
                  </a:cubicBezTo>
                  <a:cubicBezTo>
                    <a:pt x="273887" y="68928"/>
                    <a:pt x="289003" y="105420"/>
                    <a:pt x="289003" y="143471"/>
                  </a:cubicBezTo>
                  <a:lnTo>
                    <a:pt x="289003" y="143471"/>
                  </a:lnTo>
                  <a:cubicBezTo>
                    <a:pt x="289003" y="181521"/>
                    <a:pt x="273887" y="218014"/>
                    <a:pt x="246981" y="244920"/>
                  </a:cubicBezTo>
                  <a:cubicBezTo>
                    <a:pt x="220075" y="271826"/>
                    <a:pt x="183583" y="286941"/>
                    <a:pt x="145532" y="286941"/>
                  </a:cubicBezTo>
                  <a:lnTo>
                    <a:pt x="143471" y="286941"/>
                  </a:lnTo>
                  <a:cubicBezTo>
                    <a:pt x="105420" y="286941"/>
                    <a:pt x="68928" y="271826"/>
                    <a:pt x="42022" y="244920"/>
                  </a:cubicBezTo>
                  <a:cubicBezTo>
                    <a:pt x="15116" y="218014"/>
                    <a:pt x="0" y="181521"/>
                    <a:pt x="0" y="143471"/>
                  </a:cubicBezTo>
                  <a:lnTo>
                    <a:pt x="0" y="143471"/>
                  </a:lnTo>
                  <a:cubicBezTo>
                    <a:pt x="0" y="105420"/>
                    <a:pt x="15116" y="68928"/>
                    <a:pt x="42022" y="42022"/>
                  </a:cubicBezTo>
                  <a:cubicBezTo>
                    <a:pt x="68928" y="15116"/>
                    <a:pt x="105420" y="0"/>
                    <a:pt x="143471" y="0"/>
                  </a:cubicBezTo>
                  <a:close/>
                </a:path>
              </a:pathLst>
            </a:custGeom>
            <a:solidFill>
              <a:srgbClr val="005EFF"/>
            </a:solidFill>
          </p:spPr>
        </p:sp>
        <p:sp>
          <p:nvSpPr>
            <p:cNvPr id="6" name="TextBox 6"/>
            <p:cNvSpPr txBox="1"/>
            <p:nvPr/>
          </p:nvSpPr>
          <p:spPr>
            <a:xfrm>
              <a:off x="0" y="-38100"/>
              <a:ext cx="289003" cy="325041"/>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5400000">
            <a:off x="16511822" y="8588199"/>
            <a:ext cx="362818" cy="490294"/>
          </a:xfrm>
          <a:custGeom>
            <a:avLst/>
            <a:gdLst/>
            <a:ahLst/>
            <a:cxnLst/>
            <a:rect l="l" t="t" r="r" b="b"/>
            <a:pathLst>
              <a:path w="362818" h="490294">
                <a:moveTo>
                  <a:pt x="0" y="0"/>
                </a:moveTo>
                <a:lnTo>
                  <a:pt x="362818" y="0"/>
                </a:lnTo>
                <a:lnTo>
                  <a:pt x="362818" y="490294"/>
                </a:lnTo>
                <a:lnTo>
                  <a:pt x="0" y="49029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22" name="TextBox 13">
            <a:extLst>
              <a:ext uri="{FF2B5EF4-FFF2-40B4-BE49-F238E27FC236}">
                <a16:creationId xmlns:a16="http://schemas.microsoft.com/office/drawing/2014/main" id="{5A936F79-E927-48A1-96E1-9EEA8D3F3049}"/>
              </a:ext>
            </a:extLst>
          </p:cNvPr>
          <p:cNvSpPr txBox="1"/>
          <p:nvPr/>
        </p:nvSpPr>
        <p:spPr>
          <a:xfrm>
            <a:off x="533400" y="1105174"/>
            <a:ext cx="22013227" cy="1821011"/>
          </a:xfrm>
          <a:prstGeom prst="rect">
            <a:avLst/>
          </a:prstGeom>
        </p:spPr>
        <p:txBody>
          <a:bodyPr wrap="square" lIns="0" tIns="0" rIns="0" bIns="0" rtlCol="0" anchor="t">
            <a:spAutoFit/>
          </a:bodyPr>
          <a:lstStyle/>
          <a:p>
            <a:r>
              <a:rPr lang="en-US" altLang="ja-JP" sz="6000" b="1" dirty="0">
                <a:solidFill>
                  <a:srgbClr val="005EFF"/>
                </a:solidFill>
                <a:ea typeface="Calibri"/>
                <a:cs typeface="Pattanakarn Bold"/>
              </a:rPr>
              <a:t>The pain points that challenges </a:t>
            </a:r>
            <a:r>
              <a:rPr lang="en-US" altLang="ja-JP" sz="6000" b="1" dirty="0" err="1">
                <a:solidFill>
                  <a:srgbClr val="005EFF"/>
                </a:solidFill>
                <a:ea typeface="Calibri"/>
                <a:cs typeface="Pattanakarn Bold"/>
              </a:rPr>
              <a:t>WorldVisitz</a:t>
            </a:r>
            <a:r>
              <a:rPr lang="en-US" altLang="ja-JP" sz="6000" b="1" dirty="0">
                <a:solidFill>
                  <a:srgbClr val="005EFF"/>
                </a:solidFill>
                <a:ea typeface="Calibri"/>
                <a:cs typeface="Pattanakarn Bold"/>
              </a:rPr>
              <a:t> is</a:t>
            </a:r>
            <a:endParaRPr lang="vi-VN" altLang="ja-JP" sz="6000" dirty="0">
              <a:latin typeface="Calibri"/>
              <a:ea typeface="Calibri"/>
              <a:cs typeface="Calibri"/>
            </a:endParaRPr>
          </a:p>
          <a:p>
            <a:pPr marL="0" lvl="0" indent="0" algn="r">
              <a:lnSpc>
                <a:spcPts val="7048"/>
              </a:lnSpc>
            </a:pPr>
            <a:endParaRPr lang="en-US" sz="6200" b="1" dirty="0">
              <a:solidFill>
                <a:srgbClr val="005EFF"/>
              </a:solidFill>
              <a:latin typeface="Pattanakarn Bold"/>
              <a:ea typeface="Pattanakarn Bold"/>
              <a:cs typeface="Pattanakarn Bold"/>
            </a:endParaRPr>
          </a:p>
        </p:txBody>
      </p:sp>
      <p:grpSp>
        <p:nvGrpSpPr>
          <p:cNvPr id="30" name="Group 22">
            <a:extLst>
              <a:ext uri="{FF2B5EF4-FFF2-40B4-BE49-F238E27FC236}">
                <a16:creationId xmlns:a16="http://schemas.microsoft.com/office/drawing/2014/main" id="{A1F2FFF2-785F-79A0-AA4C-B47CFA84CD25}"/>
              </a:ext>
            </a:extLst>
          </p:cNvPr>
          <p:cNvGrpSpPr/>
          <p:nvPr/>
        </p:nvGrpSpPr>
        <p:grpSpPr>
          <a:xfrm>
            <a:off x="721351" y="3255855"/>
            <a:ext cx="10061871" cy="1994007"/>
            <a:chOff x="18488" y="-47625"/>
            <a:chExt cx="3316393" cy="657225"/>
          </a:xfrm>
        </p:grpSpPr>
        <p:sp>
          <p:nvSpPr>
            <p:cNvPr id="28" name="Freeform 23">
              <a:extLst>
                <a:ext uri="{FF2B5EF4-FFF2-40B4-BE49-F238E27FC236}">
                  <a16:creationId xmlns:a16="http://schemas.microsoft.com/office/drawing/2014/main" id="{A743C78C-8E25-2FDC-61A0-A4C1C0DE7C1C}"/>
                </a:ext>
              </a:extLst>
            </p:cNvPr>
            <p:cNvSpPr/>
            <p:nvPr/>
          </p:nvSpPr>
          <p:spPr>
            <a:xfrm>
              <a:off x="18488" y="0"/>
              <a:ext cx="3316393" cy="609600"/>
            </a:xfrm>
            <a:custGeom>
              <a:avLst/>
              <a:gdLst/>
              <a:ahLst/>
              <a:cxnLst/>
              <a:rect l="l" t="t" r="r" b="b"/>
              <a:pathLst>
                <a:path w="3316393" h="609600">
                  <a:moveTo>
                    <a:pt x="260807" y="0"/>
                  </a:moveTo>
                  <a:lnTo>
                    <a:pt x="3258787" y="0"/>
                  </a:lnTo>
                  <a:cubicBezTo>
                    <a:pt x="3276416" y="0"/>
                    <a:pt x="3292972" y="8475"/>
                    <a:pt x="3303280" y="22777"/>
                  </a:cubicBezTo>
                  <a:cubicBezTo>
                    <a:pt x="3313588" y="37079"/>
                    <a:pt x="3316393" y="55465"/>
                    <a:pt x="3310818" y="72190"/>
                  </a:cubicBezTo>
                  <a:lnTo>
                    <a:pt x="3155745" y="537410"/>
                  </a:lnTo>
                  <a:cubicBezTo>
                    <a:pt x="3141374" y="580521"/>
                    <a:pt x="3101030" y="609600"/>
                    <a:pt x="3055587" y="609600"/>
                  </a:cubicBezTo>
                  <a:lnTo>
                    <a:pt x="57607" y="609600"/>
                  </a:lnTo>
                  <a:cubicBezTo>
                    <a:pt x="39977" y="609600"/>
                    <a:pt x="23422" y="601125"/>
                    <a:pt x="13113" y="586823"/>
                  </a:cubicBezTo>
                  <a:cubicBezTo>
                    <a:pt x="2805" y="572521"/>
                    <a:pt x="0" y="554135"/>
                    <a:pt x="5575" y="537410"/>
                  </a:cubicBezTo>
                  <a:lnTo>
                    <a:pt x="160649" y="72190"/>
                  </a:lnTo>
                  <a:cubicBezTo>
                    <a:pt x="175019" y="29079"/>
                    <a:pt x="215364" y="0"/>
                    <a:pt x="260807" y="0"/>
                  </a:cubicBezTo>
                  <a:close/>
                </a:path>
              </a:pathLst>
            </a:custGeom>
            <a:gradFill rotWithShape="1">
              <a:gsLst>
                <a:gs pos="0">
                  <a:srgbClr val="82A5FF">
                    <a:alpha val="20000"/>
                  </a:srgbClr>
                </a:gs>
                <a:gs pos="100000">
                  <a:srgbClr val="005EFF">
                    <a:alpha val="100000"/>
                  </a:srgbClr>
                </a:gs>
              </a:gsLst>
              <a:lin ang="0"/>
            </a:gradFill>
          </p:spPr>
        </p:sp>
        <p:sp>
          <p:nvSpPr>
            <p:cNvPr id="29" name="TextBox 24">
              <a:extLst>
                <a:ext uri="{FF2B5EF4-FFF2-40B4-BE49-F238E27FC236}">
                  <a16:creationId xmlns:a16="http://schemas.microsoft.com/office/drawing/2014/main" id="{45E364A0-01ED-81A4-5F9E-CED6E56525C7}"/>
                </a:ext>
              </a:extLst>
            </p:cNvPr>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grpSp>
        <p:nvGrpSpPr>
          <p:cNvPr id="31" name="Group 16">
            <a:extLst>
              <a:ext uri="{FF2B5EF4-FFF2-40B4-BE49-F238E27FC236}">
                <a16:creationId xmlns:a16="http://schemas.microsoft.com/office/drawing/2014/main" id="{A5BCDEBE-8525-C6EC-CF8D-2E709C8BBCAC}"/>
              </a:ext>
            </a:extLst>
          </p:cNvPr>
          <p:cNvGrpSpPr/>
          <p:nvPr/>
        </p:nvGrpSpPr>
        <p:grpSpPr>
          <a:xfrm>
            <a:off x="-30376" y="5567537"/>
            <a:ext cx="10061871" cy="1994007"/>
            <a:chOff x="18488" y="-47625"/>
            <a:chExt cx="3316393" cy="657225"/>
          </a:xfrm>
        </p:grpSpPr>
        <p:sp>
          <p:nvSpPr>
            <p:cNvPr id="32" name="Freeform 17">
              <a:extLst>
                <a:ext uri="{FF2B5EF4-FFF2-40B4-BE49-F238E27FC236}">
                  <a16:creationId xmlns:a16="http://schemas.microsoft.com/office/drawing/2014/main" id="{A537D2CA-B4C4-DB93-6EBB-8DB52B0DE70D}"/>
                </a:ext>
              </a:extLst>
            </p:cNvPr>
            <p:cNvSpPr/>
            <p:nvPr/>
          </p:nvSpPr>
          <p:spPr>
            <a:xfrm>
              <a:off x="18488" y="0"/>
              <a:ext cx="3316393" cy="609600"/>
            </a:xfrm>
            <a:custGeom>
              <a:avLst/>
              <a:gdLst/>
              <a:ahLst/>
              <a:cxnLst/>
              <a:rect l="l" t="t" r="r" b="b"/>
              <a:pathLst>
                <a:path w="3316393" h="609600">
                  <a:moveTo>
                    <a:pt x="260807" y="0"/>
                  </a:moveTo>
                  <a:lnTo>
                    <a:pt x="3258787" y="0"/>
                  </a:lnTo>
                  <a:cubicBezTo>
                    <a:pt x="3276416" y="0"/>
                    <a:pt x="3292972" y="8475"/>
                    <a:pt x="3303280" y="22777"/>
                  </a:cubicBezTo>
                  <a:cubicBezTo>
                    <a:pt x="3313588" y="37079"/>
                    <a:pt x="3316393" y="55465"/>
                    <a:pt x="3310818" y="72190"/>
                  </a:cubicBezTo>
                  <a:lnTo>
                    <a:pt x="3155745" y="537410"/>
                  </a:lnTo>
                  <a:cubicBezTo>
                    <a:pt x="3141374" y="580521"/>
                    <a:pt x="3101030" y="609600"/>
                    <a:pt x="3055587" y="609600"/>
                  </a:cubicBezTo>
                  <a:lnTo>
                    <a:pt x="57607" y="609600"/>
                  </a:lnTo>
                  <a:cubicBezTo>
                    <a:pt x="39977" y="609600"/>
                    <a:pt x="23422" y="601125"/>
                    <a:pt x="13113" y="586823"/>
                  </a:cubicBezTo>
                  <a:cubicBezTo>
                    <a:pt x="2805" y="572521"/>
                    <a:pt x="0" y="554135"/>
                    <a:pt x="5575" y="537410"/>
                  </a:cubicBezTo>
                  <a:lnTo>
                    <a:pt x="160649" y="72190"/>
                  </a:lnTo>
                  <a:cubicBezTo>
                    <a:pt x="175019" y="29079"/>
                    <a:pt x="215364" y="0"/>
                    <a:pt x="260807" y="0"/>
                  </a:cubicBezTo>
                  <a:close/>
                </a:path>
              </a:pathLst>
            </a:custGeom>
            <a:gradFill rotWithShape="1">
              <a:gsLst>
                <a:gs pos="0">
                  <a:srgbClr val="82A5FF">
                    <a:alpha val="20000"/>
                  </a:srgbClr>
                </a:gs>
                <a:gs pos="100000">
                  <a:srgbClr val="005EFF">
                    <a:alpha val="100000"/>
                  </a:srgbClr>
                </a:gs>
              </a:gsLst>
              <a:lin ang="0"/>
            </a:gradFill>
          </p:spPr>
        </p:sp>
        <p:sp>
          <p:nvSpPr>
            <p:cNvPr id="33" name="TextBox 18">
              <a:extLst>
                <a:ext uri="{FF2B5EF4-FFF2-40B4-BE49-F238E27FC236}">
                  <a16:creationId xmlns:a16="http://schemas.microsoft.com/office/drawing/2014/main" id="{7559B496-551F-5FF7-DBC8-BF83D5DC211B}"/>
                </a:ext>
              </a:extLst>
            </p:cNvPr>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grpSp>
        <p:nvGrpSpPr>
          <p:cNvPr id="34" name="Group 22">
            <a:extLst>
              <a:ext uri="{FF2B5EF4-FFF2-40B4-BE49-F238E27FC236}">
                <a16:creationId xmlns:a16="http://schemas.microsoft.com/office/drawing/2014/main" id="{C05611D7-4536-2116-BE75-172F9CDF1364}"/>
              </a:ext>
            </a:extLst>
          </p:cNvPr>
          <p:cNvGrpSpPr/>
          <p:nvPr/>
        </p:nvGrpSpPr>
        <p:grpSpPr>
          <a:xfrm>
            <a:off x="-688349" y="7961204"/>
            <a:ext cx="10061871" cy="1994007"/>
            <a:chOff x="18488" y="-47625"/>
            <a:chExt cx="3316393" cy="657225"/>
          </a:xfrm>
        </p:grpSpPr>
        <p:sp>
          <p:nvSpPr>
            <p:cNvPr id="35" name="Freeform 23">
              <a:extLst>
                <a:ext uri="{FF2B5EF4-FFF2-40B4-BE49-F238E27FC236}">
                  <a16:creationId xmlns:a16="http://schemas.microsoft.com/office/drawing/2014/main" id="{CB4D0EA2-6719-E34F-F4E3-2D3418D4BE65}"/>
                </a:ext>
              </a:extLst>
            </p:cNvPr>
            <p:cNvSpPr/>
            <p:nvPr/>
          </p:nvSpPr>
          <p:spPr>
            <a:xfrm>
              <a:off x="18488" y="0"/>
              <a:ext cx="3316393" cy="609600"/>
            </a:xfrm>
            <a:custGeom>
              <a:avLst/>
              <a:gdLst/>
              <a:ahLst/>
              <a:cxnLst/>
              <a:rect l="l" t="t" r="r" b="b"/>
              <a:pathLst>
                <a:path w="3316393" h="609600">
                  <a:moveTo>
                    <a:pt x="260807" y="0"/>
                  </a:moveTo>
                  <a:lnTo>
                    <a:pt x="3258787" y="0"/>
                  </a:lnTo>
                  <a:cubicBezTo>
                    <a:pt x="3276416" y="0"/>
                    <a:pt x="3292972" y="8475"/>
                    <a:pt x="3303280" y="22777"/>
                  </a:cubicBezTo>
                  <a:cubicBezTo>
                    <a:pt x="3313588" y="37079"/>
                    <a:pt x="3316393" y="55465"/>
                    <a:pt x="3310818" y="72190"/>
                  </a:cubicBezTo>
                  <a:lnTo>
                    <a:pt x="3155745" y="537410"/>
                  </a:lnTo>
                  <a:cubicBezTo>
                    <a:pt x="3141374" y="580521"/>
                    <a:pt x="3101030" y="609600"/>
                    <a:pt x="3055587" y="609600"/>
                  </a:cubicBezTo>
                  <a:lnTo>
                    <a:pt x="57607" y="609600"/>
                  </a:lnTo>
                  <a:cubicBezTo>
                    <a:pt x="39977" y="609600"/>
                    <a:pt x="23422" y="601125"/>
                    <a:pt x="13113" y="586823"/>
                  </a:cubicBezTo>
                  <a:cubicBezTo>
                    <a:pt x="2805" y="572521"/>
                    <a:pt x="0" y="554135"/>
                    <a:pt x="5575" y="537410"/>
                  </a:cubicBezTo>
                  <a:lnTo>
                    <a:pt x="160649" y="72190"/>
                  </a:lnTo>
                  <a:cubicBezTo>
                    <a:pt x="175019" y="29079"/>
                    <a:pt x="215364" y="0"/>
                    <a:pt x="260807" y="0"/>
                  </a:cubicBezTo>
                  <a:close/>
                </a:path>
              </a:pathLst>
            </a:custGeom>
            <a:gradFill rotWithShape="1">
              <a:gsLst>
                <a:gs pos="0">
                  <a:srgbClr val="82A5FF">
                    <a:alpha val="20000"/>
                  </a:srgbClr>
                </a:gs>
                <a:gs pos="100000">
                  <a:srgbClr val="005EFF">
                    <a:alpha val="100000"/>
                  </a:srgbClr>
                </a:gs>
              </a:gsLst>
              <a:lin ang="0"/>
            </a:gradFill>
          </p:spPr>
        </p:sp>
        <p:sp>
          <p:nvSpPr>
            <p:cNvPr id="36" name="TextBox 24">
              <a:extLst>
                <a:ext uri="{FF2B5EF4-FFF2-40B4-BE49-F238E27FC236}">
                  <a16:creationId xmlns:a16="http://schemas.microsoft.com/office/drawing/2014/main" id="{DF7507CD-B179-4CC5-9E71-DCD317160527}"/>
                </a:ext>
              </a:extLst>
            </p:cNvPr>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sp>
        <p:nvSpPr>
          <p:cNvPr id="39" name="Hộp Văn bản 38">
            <a:extLst>
              <a:ext uri="{FF2B5EF4-FFF2-40B4-BE49-F238E27FC236}">
                <a16:creationId xmlns:a16="http://schemas.microsoft.com/office/drawing/2014/main" id="{08370957-053F-544D-D695-2C6DAB471404}"/>
              </a:ext>
            </a:extLst>
          </p:cNvPr>
          <p:cNvSpPr txBox="1"/>
          <p:nvPr/>
        </p:nvSpPr>
        <p:spPr>
          <a:xfrm>
            <a:off x="2133599" y="3695699"/>
            <a:ext cx="721518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smtClean="0">
                <a:solidFill>
                  <a:schemeClr val="bg1"/>
                </a:solidFill>
                <a:ea typeface="+mn-lt"/>
                <a:cs typeface="Arial"/>
              </a:rPr>
              <a:t>Customer feedback is received late</a:t>
            </a:r>
            <a:endParaRPr lang="vi-VN" sz="3200" dirty="0">
              <a:solidFill>
                <a:schemeClr val="bg1"/>
              </a:solidFill>
              <a:latin typeface="Calibri"/>
              <a:ea typeface="+mn-lt"/>
              <a:cs typeface="Arial"/>
            </a:endParaRPr>
          </a:p>
        </p:txBody>
      </p:sp>
      <p:sp>
        <p:nvSpPr>
          <p:cNvPr id="40" name="Hộp Văn bản 39">
            <a:extLst>
              <a:ext uri="{FF2B5EF4-FFF2-40B4-BE49-F238E27FC236}">
                <a16:creationId xmlns:a16="http://schemas.microsoft.com/office/drawing/2014/main" id="{E5A0F501-E218-2EF5-F941-D793188974F4}"/>
              </a:ext>
            </a:extLst>
          </p:cNvPr>
          <p:cNvSpPr txBox="1"/>
          <p:nvPr/>
        </p:nvSpPr>
        <p:spPr>
          <a:xfrm>
            <a:off x="1266824" y="6015037"/>
            <a:ext cx="808196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chemeClr val="bg1"/>
                </a:solidFill>
                <a:ea typeface="+mn-lt"/>
                <a:cs typeface="Arial"/>
              </a:rPr>
              <a:t>The team lacks close collaboration, both in terms of physical presence and shared spirit.</a:t>
            </a:r>
            <a:r>
              <a:rPr lang="vi-VN" sz="3200" dirty="0" smtClean="0">
                <a:solidFill>
                  <a:schemeClr val="bg1"/>
                </a:solidFill>
                <a:latin typeface="Calibri"/>
                <a:ea typeface="+mn-lt"/>
                <a:cs typeface="+mn-lt"/>
              </a:rPr>
              <a:t/>
            </a:r>
            <a:br>
              <a:rPr lang="vi-VN" sz="3200" dirty="0" smtClean="0">
                <a:solidFill>
                  <a:schemeClr val="bg1"/>
                </a:solidFill>
                <a:latin typeface="Calibri"/>
                <a:ea typeface="+mn-lt"/>
                <a:cs typeface="+mn-lt"/>
              </a:rPr>
            </a:br>
            <a:endParaRPr lang="vi-VN" sz="3200" dirty="0">
              <a:solidFill>
                <a:schemeClr val="bg1"/>
              </a:solidFill>
              <a:latin typeface="Calibri"/>
              <a:ea typeface="+mn-lt"/>
              <a:cs typeface="Arial"/>
            </a:endParaRPr>
          </a:p>
        </p:txBody>
      </p:sp>
      <p:sp>
        <p:nvSpPr>
          <p:cNvPr id="41" name="Hộp Văn bản 40">
            <a:extLst>
              <a:ext uri="{FF2B5EF4-FFF2-40B4-BE49-F238E27FC236}">
                <a16:creationId xmlns:a16="http://schemas.microsoft.com/office/drawing/2014/main" id="{0B160FE4-40DF-E150-FB5A-992045B8BFEF}"/>
              </a:ext>
            </a:extLst>
          </p:cNvPr>
          <p:cNvSpPr txBox="1"/>
          <p:nvPr/>
        </p:nvSpPr>
        <p:spPr>
          <a:xfrm>
            <a:off x="701516" y="8304146"/>
            <a:ext cx="8647269"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smtClean="0">
                <a:solidFill>
                  <a:schemeClr val="bg1"/>
                </a:solidFill>
                <a:ea typeface="+mn-lt"/>
                <a:cs typeface="Arial"/>
              </a:rPr>
              <a:t>Requirements </a:t>
            </a:r>
            <a:r>
              <a:rPr lang="en-US" sz="3200" b="1" dirty="0">
                <a:solidFill>
                  <a:schemeClr val="bg1"/>
                </a:solidFill>
                <a:ea typeface="+mn-lt"/>
                <a:cs typeface="Arial"/>
              </a:rPr>
              <a:t>and product planning are handled entirely at the beginning of the project.</a:t>
            </a:r>
            <a:r>
              <a:rPr lang="vi-VN" sz="3200" b="1" dirty="0" smtClean="0">
                <a:solidFill>
                  <a:schemeClr val="bg1"/>
                </a:solidFill>
                <a:latin typeface="Calibri"/>
                <a:ea typeface="+mn-lt"/>
                <a:cs typeface="+mn-lt"/>
              </a:rPr>
              <a:t/>
            </a:r>
            <a:br>
              <a:rPr lang="vi-VN" sz="3200" b="1" dirty="0" smtClean="0">
                <a:solidFill>
                  <a:schemeClr val="bg1"/>
                </a:solidFill>
                <a:latin typeface="Calibri"/>
                <a:ea typeface="+mn-lt"/>
                <a:cs typeface="+mn-lt"/>
              </a:rPr>
            </a:br>
            <a:endParaRPr lang="vi-VN" sz="3200" b="1" dirty="0">
              <a:solidFill>
                <a:schemeClr val="bg1"/>
              </a:solidFill>
              <a:latin typeface="Calibri"/>
              <a:ea typeface="+mn-lt"/>
              <a:cs typeface="Arial"/>
            </a:endParaRPr>
          </a:p>
        </p:txBody>
      </p:sp>
      <p:pic>
        <p:nvPicPr>
          <p:cNvPr id="2" name="Picture 1"/>
          <p:cNvPicPr>
            <a:picLocks noChangeAspect="1"/>
          </p:cNvPicPr>
          <p:nvPr/>
        </p:nvPicPr>
        <p:blipFill>
          <a:blip r:embed="rId5"/>
          <a:stretch>
            <a:fillRect/>
          </a:stretch>
        </p:blipFill>
        <p:spPr>
          <a:xfrm>
            <a:off x="11853670" y="3102414"/>
            <a:ext cx="4876800" cy="4876800"/>
          </a:xfrm>
          <a:prstGeom prst="rect">
            <a:avLst/>
          </a:prstGeom>
        </p:spPr>
      </p:pic>
    </p:spTree>
    <p:extLst>
      <p:ext uri="{BB962C8B-B14F-4D97-AF65-F5344CB8AC3E}">
        <p14:creationId xmlns:p14="http://schemas.microsoft.com/office/powerpoint/2010/main" val="16490992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4" name="Group 4"/>
          <p:cNvGrpSpPr/>
          <p:nvPr/>
        </p:nvGrpSpPr>
        <p:grpSpPr>
          <a:xfrm>
            <a:off x="16146813" y="8304146"/>
            <a:ext cx="1066005" cy="1058401"/>
            <a:chOff x="0" y="0"/>
            <a:chExt cx="289003" cy="286941"/>
          </a:xfrm>
        </p:grpSpPr>
        <p:sp>
          <p:nvSpPr>
            <p:cNvPr id="5" name="Freeform 5"/>
            <p:cNvSpPr/>
            <p:nvPr/>
          </p:nvSpPr>
          <p:spPr>
            <a:xfrm>
              <a:off x="0" y="0"/>
              <a:ext cx="289003" cy="286941"/>
            </a:xfrm>
            <a:custGeom>
              <a:avLst/>
              <a:gdLst/>
              <a:ahLst/>
              <a:cxnLst/>
              <a:rect l="l" t="t" r="r" b="b"/>
              <a:pathLst>
                <a:path w="289003" h="286941">
                  <a:moveTo>
                    <a:pt x="143471" y="0"/>
                  </a:moveTo>
                  <a:lnTo>
                    <a:pt x="145532" y="0"/>
                  </a:lnTo>
                  <a:cubicBezTo>
                    <a:pt x="183583" y="0"/>
                    <a:pt x="220075" y="15116"/>
                    <a:pt x="246981" y="42022"/>
                  </a:cubicBezTo>
                  <a:cubicBezTo>
                    <a:pt x="273887" y="68928"/>
                    <a:pt x="289003" y="105420"/>
                    <a:pt x="289003" y="143471"/>
                  </a:cubicBezTo>
                  <a:lnTo>
                    <a:pt x="289003" y="143471"/>
                  </a:lnTo>
                  <a:cubicBezTo>
                    <a:pt x="289003" y="181521"/>
                    <a:pt x="273887" y="218014"/>
                    <a:pt x="246981" y="244920"/>
                  </a:cubicBezTo>
                  <a:cubicBezTo>
                    <a:pt x="220075" y="271826"/>
                    <a:pt x="183583" y="286941"/>
                    <a:pt x="145532" y="286941"/>
                  </a:cubicBezTo>
                  <a:lnTo>
                    <a:pt x="143471" y="286941"/>
                  </a:lnTo>
                  <a:cubicBezTo>
                    <a:pt x="105420" y="286941"/>
                    <a:pt x="68928" y="271826"/>
                    <a:pt x="42022" y="244920"/>
                  </a:cubicBezTo>
                  <a:cubicBezTo>
                    <a:pt x="15116" y="218014"/>
                    <a:pt x="0" y="181521"/>
                    <a:pt x="0" y="143471"/>
                  </a:cubicBezTo>
                  <a:lnTo>
                    <a:pt x="0" y="143471"/>
                  </a:lnTo>
                  <a:cubicBezTo>
                    <a:pt x="0" y="105420"/>
                    <a:pt x="15116" y="68928"/>
                    <a:pt x="42022" y="42022"/>
                  </a:cubicBezTo>
                  <a:cubicBezTo>
                    <a:pt x="68928" y="15116"/>
                    <a:pt x="105420" y="0"/>
                    <a:pt x="143471" y="0"/>
                  </a:cubicBezTo>
                  <a:close/>
                </a:path>
              </a:pathLst>
            </a:custGeom>
            <a:solidFill>
              <a:srgbClr val="005EFF"/>
            </a:solidFill>
          </p:spPr>
        </p:sp>
        <p:sp>
          <p:nvSpPr>
            <p:cNvPr id="6" name="TextBox 6"/>
            <p:cNvSpPr txBox="1"/>
            <p:nvPr/>
          </p:nvSpPr>
          <p:spPr>
            <a:xfrm>
              <a:off x="0" y="-38100"/>
              <a:ext cx="289003" cy="325041"/>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5400000">
            <a:off x="16511822" y="8588199"/>
            <a:ext cx="362818" cy="490294"/>
          </a:xfrm>
          <a:custGeom>
            <a:avLst/>
            <a:gdLst/>
            <a:ahLst/>
            <a:cxnLst/>
            <a:rect l="l" t="t" r="r" b="b"/>
            <a:pathLst>
              <a:path w="362818" h="490294">
                <a:moveTo>
                  <a:pt x="0" y="0"/>
                </a:moveTo>
                <a:lnTo>
                  <a:pt x="362818" y="0"/>
                </a:lnTo>
                <a:lnTo>
                  <a:pt x="362818" y="490294"/>
                </a:lnTo>
                <a:lnTo>
                  <a:pt x="0" y="49029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3" name="TextBox 13"/>
          <p:cNvSpPr txBox="1"/>
          <p:nvPr/>
        </p:nvSpPr>
        <p:spPr>
          <a:xfrm>
            <a:off x="6116026" y="1513132"/>
            <a:ext cx="10822353" cy="2820003"/>
          </a:xfrm>
          <a:prstGeom prst="rect">
            <a:avLst/>
          </a:prstGeom>
        </p:spPr>
        <p:txBody>
          <a:bodyPr lIns="0" tIns="0" rIns="0" bIns="0" rtlCol="0" anchor="t">
            <a:spAutoFit/>
          </a:bodyPr>
          <a:lstStyle/>
          <a:p>
            <a:pPr algn="r"/>
            <a:r>
              <a:rPr lang="en-US" sz="6200" b="1" dirty="0">
                <a:solidFill>
                  <a:srgbClr val="005EFF"/>
                </a:solidFill>
                <a:latin typeface="Calibri"/>
                <a:ea typeface="Pattanakarn Bold"/>
                <a:cs typeface="Pattanakarn Bold"/>
                <a:sym typeface="Pattanakarn Bold"/>
              </a:rPr>
              <a:t>Part 1: How </a:t>
            </a:r>
            <a:r>
              <a:rPr lang="en-US" sz="6200" b="1" dirty="0" err="1">
                <a:solidFill>
                  <a:srgbClr val="005EFF"/>
                </a:solidFill>
                <a:latin typeface="Calibri"/>
                <a:ea typeface="Pattanakarn Bold"/>
                <a:cs typeface="Pattanakarn Bold"/>
                <a:sym typeface="Pattanakarn Bold"/>
              </a:rPr>
              <a:t>WorldVisitz</a:t>
            </a:r>
            <a:r>
              <a:rPr lang="en-US" sz="6200" b="1" dirty="0">
                <a:solidFill>
                  <a:srgbClr val="005EFF"/>
                </a:solidFill>
                <a:latin typeface="Calibri"/>
                <a:ea typeface="Pattanakarn Bold"/>
                <a:cs typeface="Pattanakarn Bold"/>
                <a:sym typeface="Pattanakarn Bold"/>
              </a:rPr>
              <a:t> Can Benefit From Agile </a:t>
            </a:r>
            <a:endParaRPr lang="en-US" sz="6200" b="1" dirty="0">
              <a:solidFill>
                <a:srgbClr val="005EFF"/>
              </a:solidFill>
              <a:latin typeface="Calibri"/>
              <a:ea typeface="Pattanakarn Bold"/>
              <a:cs typeface="Pattanakarn Bold"/>
            </a:endParaRPr>
          </a:p>
          <a:p>
            <a:pPr marL="0" lvl="0" indent="0" algn="r">
              <a:lnSpc>
                <a:spcPts val="7048"/>
              </a:lnSpc>
            </a:pPr>
            <a:endParaRPr lang="en-US" sz="6200" b="1" dirty="0">
              <a:solidFill>
                <a:srgbClr val="005EFF"/>
              </a:solidFill>
              <a:latin typeface="Pattanakarn Bold"/>
              <a:ea typeface="Pattanakarn Bold"/>
              <a:cs typeface="Pattanakarn Bold"/>
            </a:endParaRPr>
          </a:p>
        </p:txBody>
      </p:sp>
      <p:sp>
        <p:nvSpPr>
          <p:cNvPr id="14" name="TextBox 14"/>
          <p:cNvSpPr txBox="1"/>
          <p:nvPr/>
        </p:nvSpPr>
        <p:spPr>
          <a:xfrm>
            <a:off x="1740635" y="5444306"/>
            <a:ext cx="6990781" cy="3016210"/>
          </a:xfrm>
          <a:prstGeom prst="rect">
            <a:avLst/>
          </a:prstGeom>
        </p:spPr>
        <p:txBody>
          <a:bodyPr wrap="square" lIns="0" tIns="0" rIns="0" bIns="0" rtlCol="0" anchor="t">
            <a:spAutoFit/>
          </a:bodyPr>
          <a:lstStyle/>
          <a:p>
            <a:pPr algn="just"/>
            <a:r>
              <a:rPr lang="en-US" sz="2000" dirty="0">
                <a:solidFill>
                  <a:srgbClr val="005EFF"/>
                </a:solidFill>
                <a:latin typeface="Calibri"/>
                <a:ea typeface="Calibri"/>
                <a:cs typeface="Calibri"/>
                <a:sym typeface="Touvlo"/>
              </a:rPr>
              <a:t>Agile is an iterative methodology for project management and software development that enables teams to deliver value to customers more quickly.</a:t>
            </a:r>
            <a:endParaRPr lang="vi-VN" dirty="0">
              <a:ea typeface="Calibri"/>
              <a:cs typeface="Calibri"/>
              <a:sym typeface="Touvlo"/>
            </a:endParaRPr>
          </a:p>
          <a:p>
            <a:pPr marL="342900" indent="-342900" algn="just">
              <a:buFont typeface="Arial"/>
              <a:buChar char="•"/>
            </a:pPr>
            <a:r>
              <a:rPr lang="en-US" sz="2000" dirty="0">
                <a:solidFill>
                  <a:srgbClr val="005EFF"/>
                </a:solidFill>
                <a:latin typeface="Calibri"/>
                <a:ea typeface="Touvlo"/>
                <a:cs typeface="Touvlo"/>
                <a:sym typeface="Touvlo"/>
              </a:rPr>
              <a:t>It not only enhances processes and boosts efficiency for the development team but also delivers significant business value to the organization. </a:t>
            </a:r>
            <a:endParaRPr lang="vi-VN" sz="2000" dirty="0">
              <a:solidFill>
                <a:srgbClr val="000000"/>
              </a:solidFill>
              <a:latin typeface="Calibri"/>
              <a:ea typeface="Calibri"/>
              <a:cs typeface="Calibri"/>
              <a:sym typeface="Touvlo"/>
            </a:endParaRPr>
          </a:p>
          <a:p>
            <a:pPr marL="342900" indent="-342900" algn="just">
              <a:buFont typeface="Arial"/>
              <a:buChar char="•"/>
            </a:pPr>
            <a:r>
              <a:rPr lang="en-US" sz="2000" dirty="0">
                <a:solidFill>
                  <a:srgbClr val="005EFF"/>
                </a:solidFill>
                <a:latin typeface="Calibri"/>
                <a:ea typeface="Touvlo"/>
                <a:cs typeface="Touvlo"/>
                <a:sym typeface="Touvlo"/>
              </a:rPr>
              <a:t>Agile systematically and flexibly tackles common challenges faced by product development teams. </a:t>
            </a:r>
            <a:endParaRPr lang="vi-VN" sz="2000" dirty="0">
              <a:solidFill>
                <a:srgbClr val="000000"/>
              </a:solidFill>
              <a:latin typeface="Calibri"/>
              <a:ea typeface="Calibri"/>
              <a:cs typeface="Calibri"/>
              <a:sym typeface="Touvlo"/>
            </a:endParaRPr>
          </a:p>
          <a:p>
            <a:pPr algn="just"/>
            <a:r>
              <a:rPr lang="en-US" dirty="0">
                <a:sym typeface="Touvlo"/>
              </a:rPr>
              <a:t/>
            </a:r>
            <a:br>
              <a:rPr lang="en-US" dirty="0">
                <a:sym typeface="Touvlo"/>
              </a:rPr>
            </a:br>
            <a:endParaRPr lang="en-US" dirty="0">
              <a:ea typeface="Calibri"/>
              <a:cs typeface="Calibri"/>
            </a:endParaRPr>
          </a:p>
        </p:txBody>
      </p:sp>
      <p:grpSp>
        <p:nvGrpSpPr>
          <p:cNvPr id="16" name="Group 16"/>
          <p:cNvGrpSpPr/>
          <p:nvPr/>
        </p:nvGrpSpPr>
        <p:grpSpPr>
          <a:xfrm rot="-3593884">
            <a:off x="6057240" y="7908967"/>
            <a:ext cx="8252109" cy="2314575"/>
            <a:chOff x="0" y="0"/>
            <a:chExt cx="2173395" cy="609600"/>
          </a:xfrm>
        </p:grpSpPr>
        <p:sp>
          <p:nvSpPr>
            <p:cNvPr id="17" name="Freeform 17"/>
            <p:cNvSpPr/>
            <p:nvPr/>
          </p:nvSpPr>
          <p:spPr>
            <a:xfrm>
              <a:off x="22794" y="0"/>
              <a:ext cx="2127807" cy="609600"/>
            </a:xfrm>
            <a:custGeom>
              <a:avLst/>
              <a:gdLst/>
              <a:ahLst/>
              <a:cxnLst/>
              <a:rect l="l" t="t" r="r" b="b"/>
              <a:pathLst>
                <a:path w="2127807" h="609600">
                  <a:moveTo>
                    <a:pt x="274223" y="0"/>
                  </a:moveTo>
                  <a:lnTo>
                    <a:pt x="2056784" y="0"/>
                  </a:lnTo>
                  <a:cubicBezTo>
                    <a:pt x="2078520" y="0"/>
                    <a:pt x="2098930" y="10449"/>
                    <a:pt x="2111640" y="28082"/>
                  </a:cubicBezTo>
                  <a:cubicBezTo>
                    <a:pt x="2124349" y="45715"/>
                    <a:pt x="2127807" y="68383"/>
                    <a:pt x="2120933" y="89003"/>
                  </a:cubicBezTo>
                  <a:lnTo>
                    <a:pt x="1977069" y="520597"/>
                  </a:lnTo>
                  <a:cubicBezTo>
                    <a:pt x="1959351" y="573749"/>
                    <a:pt x="1909611" y="609600"/>
                    <a:pt x="1853584" y="609600"/>
                  </a:cubicBezTo>
                  <a:lnTo>
                    <a:pt x="71023" y="609600"/>
                  </a:lnTo>
                  <a:cubicBezTo>
                    <a:pt x="49288" y="609600"/>
                    <a:pt x="28877" y="599151"/>
                    <a:pt x="16167" y="581518"/>
                  </a:cubicBezTo>
                  <a:cubicBezTo>
                    <a:pt x="3458" y="563885"/>
                    <a:pt x="0" y="541217"/>
                    <a:pt x="6874" y="520597"/>
                  </a:cubicBezTo>
                  <a:lnTo>
                    <a:pt x="150738" y="89003"/>
                  </a:lnTo>
                  <a:cubicBezTo>
                    <a:pt x="168456" y="35851"/>
                    <a:pt x="218197" y="0"/>
                    <a:pt x="274223" y="0"/>
                  </a:cubicBezTo>
                  <a:close/>
                </a:path>
              </a:pathLst>
            </a:custGeom>
            <a:gradFill rotWithShape="1">
              <a:gsLst>
                <a:gs pos="0">
                  <a:srgbClr val="82A5FF">
                    <a:alpha val="20000"/>
                  </a:srgbClr>
                </a:gs>
                <a:gs pos="100000">
                  <a:srgbClr val="005EFF">
                    <a:alpha val="100000"/>
                  </a:srgbClr>
                </a:gs>
              </a:gsLst>
              <a:lin ang="0"/>
            </a:gradFill>
          </p:spPr>
        </p:sp>
        <p:sp>
          <p:nvSpPr>
            <p:cNvPr id="18" name="TextBox 18"/>
            <p:cNvSpPr txBox="1"/>
            <p:nvPr/>
          </p:nvSpPr>
          <p:spPr>
            <a:xfrm>
              <a:off x="101600" y="-47625"/>
              <a:ext cx="1970195" cy="657225"/>
            </a:xfrm>
            <a:prstGeom prst="rect">
              <a:avLst/>
            </a:prstGeom>
          </p:spPr>
          <p:txBody>
            <a:bodyPr lIns="50800" tIns="50800" rIns="50800" bIns="50800" rtlCol="0" anchor="ctr"/>
            <a:lstStyle/>
            <a:p>
              <a:pPr algn="ctr">
                <a:lnSpc>
                  <a:spcPts val="2731"/>
                </a:lnSpc>
              </a:pPr>
              <a:endParaRPr/>
            </a:p>
          </p:txBody>
        </p:sp>
      </p:grpSp>
      <p:grpSp>
        <p:nvGrpSpPr>
          <p:cNvPr id="19" name="Group 19"/>
          <p:cNvGrpSpPr/>
          <p:nvPr/>
        </p:nvGrpSpPr>
        <p:grpSpPr>
          <a:xfrm rot="-3593884">
            <a:off x="8283120" y="9391994"/>
            <a:ext cx="8252109" cy="2314575"/>
            <a:chOff x="0" y="0"/>
            <a:chExt cx="2173395" cy="609600"/>
          </a:xfrm>
        </p:grpSpPr>
        <p:sp>
          <p:nvSpPr>
            <p:cNvPr id="20" name="Freeform 20"/>
            <p:cNvSpPr/>
            <p:nvPr/>
          </p:nvSpPr>
          <p:spPr>
            <a:xfrm>
              <a:off x="22794" y="0"/>
              <a:ext cx="2127807" cy="609600"/>
            </a:xfrm>
            <a:custGeom>
              <a:avLst/>
              <a:gdLst/>
              <a:ahLst/>
              <a:cxnLst/>
              <a:rect l="l" t="t" r="r" b="b"/>
              <a:pathLst>
                <a:path w="2127807" h="609600">
                  <a:moveTo>
                    <a:pt x="274223" y="0"/>
                  </a:moveTo>
                  <a:lnTo>
                    <a:pt x="2056784" y="0"/>
                  </a:lnTo>
                  <a:cubicBezTo>
                    <a:pt x="2078520" y="0"/>
                    <a:pt x="2098930" y="10449"/>
                    <a:pt x="2111640" y="28082"/>
                  </a:cubicBezTo>
                  <a:cubicBezTo>
                    <a:pt x="2124349" y="45715"/>
                    <a:pt x="2127807" y="68383"/>
                    <a:pt x="2120933" y="89003"/>
                  </a:cubicBezTo>
                  <a:lnTo>
                    <a:pt x="1977069" y="520597"/>
                  </a:lnTo>
                  <a:cubicBezTo>
                    <a:pt x="1959351" y="573749"/>
                    <a:pt x="1909611" y="609600"/>
                    <a:pt x="1853584" y="609600"/>
                  </a:cubicBezTo>
                  <a:lnTo>
                    <a:pt x="71023" y="609600"/>
                  </a:lnTo>
                  <a:cubicBezTo>
                    <a:pt x="49288" y="609600"/>
                    <a:pt x="28877" y="599151"/>
                    <a:pt x="16167" y="581518"/>
                  </a:cubicBezTo>
                  <a:cubicBezTo>
                    <a:pt x="3458" y="563885"/>
                    <a:pt x="0" y="541217"/>
                    <a:pt x="6874" y="520597"/>
                  </a:cubicBezTo>
                  <a:lnTo>
                    <a:pt x="150738" y="89003"/>
                  </a:lnTo>
                  <a:cubicBezTo>
                    <a:pt x="168456" y="35851"/>
                    <a:pt x="218197" y="0"/>
                    <a:pt x="274223" y="0"/>
                  </a:cubicBezTo>
                  <a:close/>
                </a:path>
              </a:pathLst>
            </a:custGeom>
            <a:gradFill rotWithShape="1">
              <a:gsLst>
                <a:gs pos="0">
                  <a:srgbClr val="82A5FF">
                    <a:alpha val="20000"/>
                  </a:srgbClr>
                </a:gs>
                <a:gs pos="100000">
                  <a:srgbClr val="005EFF">
                    <a:alpha val="100000"/>
                  </a:srgbClr>
                </a:gs>
              </a:gsLst>
              <a:lin ang="0"/>
            </a:gradFill>
          </p:spPr>
        </p:sp>
        <p:sp>
          <p:nvSpPr>
            <p:cNvPr id="21" name="TextBox 21"/>
            <p:cNvSpPr txBox="1"/>
            <p:nvPr/>
          </p:nvSpPr>
          <p:spPr>
            <a:xfrm>
              <a:off x="101600" y="-47625"/>
              <a:ext cx="1970195" cy="657225"/>
            </a:xfrm>
            <a:prstGeom prst="rect">
              <a:avLst/>
            </a:prstGeom>
          </p:spPr>
          <p:txBody>
            <a:bodyPr lIns="50800" tIns="50800" rIns="50800" bIns="50800" rtlCol="0" anchor="ctr"/>
            <a:lstStyle/>
            <a:p>
              <a:pPr algn="ctr">
                <a:lnSpc>
                  <a:spcPts val="2731"/>
                </a:lnSpc>
              </a:pPr>
              <a:endParaRPr/>
            </a:p>
          </p:txBody>
        </p:sp>
      </p:grpSp>
      <p:sp>
        <p:nvSpPr>
          <p:cNvPr id="22" name="TextBox 13">
            <a:extLst>
              <a:ext uri="{FF2B5EF4-FFF2-40B4-BE49-F238E27FC236}">
                <a16:creationId xmlns:a16="http://schemas.microsoft.com/office/drawing/2014/main" id="{5A936F79-E927-48A1-96E1-9EEA8D3F3049}"/>
              </a:ext>
            </a:extLst>
          </p:cNvPr>
          <p:cNvSpPr txBox="1"/>
          <p:nvPr/>
        </p:nvSpPr>
        <p:spPr>
          <a:xfrm>
            <a:off x="3384937" y="4267211"/>
            <a:ext cx="10692957" cy="1527341"/>
          </a:xfrm>
          <a:prstGeom prst="rect">
            <a:avLst/>
          </a:prstGeom>
        </p:spPr>
        <p:txBody>
          <a:bodyPr wrap="square" lIns="0" tIns="0" rIns="0" bIns="0" rtlCol="0" anchor="t">
            <a:spAutoFit/>
          </a:bodyPr>
          <a:lstStyle/>
          <a:p>
            <a:r>
              <a:rPr lang="en-US" sz="4000" b="1" dirty="0">
                <a:solidFill>
                  <a:srgbClr val="005EFF"/>
                </a:solidFill>
                <a:latin typeface="Pattanakarn Bold"/>
                <a:ea typeface="Pattanakarn Bold"/>
                <a:cs typeface="Pattanakarn Bold"/>
              </a:rPr>
              <a:t>What is Agile</a:t>
            </a:r>
            <a:endParaRPr lang="vi-VN" sz="4000" dirty="0">
              <a:latin typeface="Arial"/>
              <a:cs typeface="Arial"/>
            </a:endParaRPr>
          </a:p>
          <a:p>
            <a:pPr marL="0" lvl="0" indent="0" algn="r">
              <a:lnSpc>
                <a:spcPts val="7048"/>
              </a:lnSpc>
            </a:pPr>
            <a:endParaRPr lang="en-US" sz="6200" b="1" dirty="0">
              <a:solidFill>
                <a:srgbClr val="005EFF"/>
              </a:solidFill>
              <a:latin typeface="Pattanakarn Bold"/>
              <a:ea typeface="Pattanakarn Bold"/>
              <a:cs typeface="Pattanakarn Bold"/>
            </a:endParaRPr>
          </a:p>
        </p:txBody>
      </p:sp>
      <p:pic>
        <p:nvPicPr>
          <p:cNvPr id="8" name="Picture 7"/>
          <p:cNvPicPr>
            <a:picLocks noChangeAspect="1"/>
          </p:cNvPicPr>
          <p:nvPr/>
        </p:nvPicPr>
        <p:blipFill>
          <a:blip r:embed="rId5"/>
          <a:stretch>
            <a:fillRect/>
          </a:stretch>
        </p:blipFill>
        <p:spPr>
          <a:xfrm>
            <a:off x="1740635" y="3831014"/>
            <a:ext cx="1634319" cy="1634319"/>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16146813" y="8304146"/>
            <a:ext cx="1066005" cy="1058401"/>
            <a:chOff x="0" y="0"/>
            <a:chExt cx="289003" cy="286941"/>
          </a:xfrm>
        </p:grpSpPr>
        <p:sp>
          <p:nvSpPr>
            <p:cNvPr id="5" name="Freeform 5"/>
            <p:cNvSpPr/>
            <p:nvPr/>
          </p:nvSpPr>
          <p:spPr>
            <a:xfrm>
              <a:off x="0" y="0"/>
              <a:ext cx="289003" cy="286941"/>
            </a:xfrm>
            <a:custGeom>
              <a:avLst/>
              <a:gdLst/>
              <a:ahLst/>
              <a:cxnLst/>
              <a:rect l="l" t="t" r="r" b="b"/>
              <a:pathLst>
                <a:path w="289003" h="286941">
                  <a:moveTo>
                    <a:pt x="143471" y="0"/>
                  </a:moveTo>
                  <a:lnTo>
                    <a:pt x="145532" y="0"/>
                  </a:lnTo>
                  <a:cubicBezTo>
                    <a:pt x="183583" y="0"/>
                    <a:pt x="220075" y="15116"/>
                    <a:pt x="246981" y="42022"/>
                  </a:cubicBezTo>
                  <a:cubicBezTo>
                    <a:pt x="273887" y="68928"/>
                    <a:pt x="289003" y="105420"/>
                    <a:pt x="289003" y="143471"/>
                  </a:cubicBezTo>
                  <a:lnTo>
                    <a:pt x="289003" y="143471"/>
                  </a:lnTo>
                  <a:cubicBezTo>
                    <a:pt x="289003" y="181521"/>
                    <a:pt x="273887" y="218014"/>
                    <a:pt x="246981" y="244920"/>
                  </a:cubicBezTo>
                  <a:cubicBezTo>
                    <a:pt x="220075" y="271826"/>
                    <a:pt x="183583" y="286941"/>
                    <a:pt x="145532" y="286941"/>
                  </a:cubicBezTo>
                  <a:lnTo>
                    <a:pt x="143471" y="286941"/>
                  </a:lnTo>
                  <a:cubicBezTo>
                    <a:pt x="105420" y="286941"/>
                    <a:pt x="68928" y="271826"/>
                    <a:pt x="42022" y="244920"/>
                  </a:cubicBezTo>
                  <a:cubicBezTo>
                    <a:pt x="15116" y="218014"/>
                    <a:pt x="0" y="181521"/>
                    <a:pt x="0" y="143471"/>
                  </a:cubicBezTo>
                  <a:lnTo>
                    <a:pt x="0" y="143471"/>
                  </a:lnTo>
                  <a:cubicBezTo>
                    <a:pt x="0" y="105420"/>
                    <a:pt x="15116" y="68928"/>
                    <a:pt x="42022" y="42022"/>
                  </a:cubicBezTo>
                  <a:cubicBezTo>
                    <a:pt x="68928" y="15116"/>
                    <a:pt x="105420" y="0"/>
                    <a:pt x="143471" y="0"/>
                  </a:cubicBezTo>
                  <a:close/>
                </a:path>
              </a:pathLst>
            </a:custGeom>
            <a:solidFill>
              <a:srgbClr val="005EFF"/>
            </a:solidFill>
          </p:spPr>
        </p:sp>
        <p:sp>
          <p:nvSpPr>
            <p:cNvPr id="6" name="TextBox 6"/>
            <p:cNvSpPr txBox="1"/>
            <p:nvPr/>
          </p:nvSpPr>
          <p:spPr>
            <a:xfrm>
              <a:off x="0" y="-38100"/>
              <a:ext cx="289003" cy="325041"/>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5400000">
            <a:off x="16511822" y="8588199"/>
            <a:ext cx="362818" cy="490294"/>
          </a:xfrm>
          <a:custGeom>
            <a:avLst/>
            <a:gdLst/>
            <a:ahLst/>
            <a:cxnLst/>
            <a:rect l="l" t="t" r="r" b="b"/>
            <a:pathLst>
              <a:path w="362818" h="490294">
                <a:moveTo>
                  <a:pt x="0" y="0"/>
                </a:moveTo>
                <a:lnTo>
                  <a:pt x="362818" y="0"/>
                </a:lnTo>
                <a:lnTo>
                  <a:pt x="362818" y="490294"/>
                </a:lnTo>
                <a:lnTo>
                  <a:pt x="0" y="49029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22" name="TextBox 13">
            <a:extLst>
              <a:ext uri="{FF2B5EF4-FFF2-40B4-BE49-F238E27FC236}">
                <a16:creationId xmlns:a16="http://schemas.microsoft.com/office/drawing/2014/main" id="{5A936F79-E927-48A1-96E1-9EEA8D3F3049}"/>
              </a:ext>
            </a:extLst>
          </p:cNvPr>
          <p:cNvSpPr txBox="1"/>
          <p:nvPr/>
        </p:nvSpPr>
        <p:spPr>
          <a:xfrm>
            <a:off x="533400" y="1105174"/>
            <a:ext cx="22013227" cy="1821011"/>
          </a:xfrm>
          <a:prstGeom prst="rect">
            <a:avLst/>
          </a:prstGeom>
        </p:spPr>
        <p:txBody>
          <a:bodyPr wrap="square" lIns="0" tIns="0" rIns="0" bIns="0" rtlCol="0" anchor="t">
            <a:spAutoFit/>
          </a:bodyPr>
          <a:lstStyle/>
          <a:p>
            <a:r>
              <a:rPr lang="en-US" altLang="ja-JP" sz="6000" b="1" dirty="0" smtClean="0">
                <a:solidFill>
                  <a:srgbClr val="005EFF"/>
                </a:solidFill>
                <a:ea typeface="Calibri"/>
                <a:cs typeface="Pattanakarn Bold"/>
              </a:rPr>
              <a:t>How Scrum can solves these problems</a:t>
            </a:r>
            <a:endParaRPr lang="vi-VN" altLang="ja-JP" sz="6000" dirty="0">
              <a:latin typeface="Calibri"/>
              <a:ea typeface="Calibri"/>
              <a:cs typeface="Calibri"/>
            </a:endParaRPr>
          </a:p>
          <a:p>
            <a:pPr marL="0" lvl="0" indent="0" algn="r">
              <a:lnSpc>
                <a:spcPts val="7048"/>
              </a:lnSpc>
            </a:pPr>
            <a:endParaRPr lang="en-US" sz="6200" b="1" dirty="0">
              <a:solidFill>
                <a:srgbClr val="005EFF"/>
              </a:solidFill>
              <a:latin typeface="Pattanakarn Bold"/>
              <a:ea typeface="Pattanakarn Bold"/>
              <a:cs typeface="Pattanakarn Bold"/>
            </a:endParaRPr>
          </a:p>
        </p:txBody>
      </p:sp>
      <p:grpSp>
        <p:nvGrpSpPr>
          <p:cNvPr id="30" name="Group 22">
            <a:extLst>
              <a:ext uri="{FF2B5EF4-FFF2-40B4-BE49-F238E27FC236}">
                <a16:creationId xmlns:a16="http://schemas.microsoft.com/office/drawing/2014/main" id="{A1F2FFF2-785F-79A0-AA4C-B47CFA84CD25}"/>
              </a:ext>
            </a:extLst>
          </p:cNvPr>
          <p:cNvGrpSpPr/>
          <p:nvPr/>
        </p:nvGrpSpPr>
        <p:grpSpPr>
          <a:xfrm>
            <a:off x="721351" y="3255855"/>
            <a:ext cx="10061871" cy="1994007"/>
            <a:chOff x="18488" y="-47625"/>
            <a:chExt cx="3316393" cy="657225"/>
          </a:xfrm>
        </p:grpSpPr>
        <p:sp>
          <p:nvSpPr>
            <p:cNvPr id="28" name="Freeform 23">
              <a:extLst>
                <a:ext uri="{FF2B5EF4-FFF2-40B4-BE49-F238E27FC236}">
                  <a16:creationId xmlns:a16="http://schemas.microsoft.com/office/drawing/2014/main" id="{A743C78C-8E25-2FDC-61A0-A4C1C0DE7C1C}"/>
                </a:ext>
              </a:extLst>
            </p:cNvPr>
            <p:cNvSpPr/>
            <p:nvPr/>
          </p:nvSpPr>
          <p:spPr>
            <a:xfrm>
              <a:off x="18488" y="0"/>
              <a:ext cx="3316393" cy="609600"/>
            </a:xfrm>
            <a:custGeom>
              <a:avLst/>
              <a:gdLst/>
              <a:ahLst/>
              <a:cxnLst/>
              <a:rect l="l" t="t" r="r" b="b"/>
              <a:pathLst>
                <a:path w="3316393" h="609600">
                  <a:moveTo>
                    <a:pt x="260807" y="0"/>
                  </a:moveTo>
                  <a:lnTo>
                    <a:pt x="3258787" y="0"/>
                  </a:lnTo>
                  <a:cubicBezTo>
                    <a:pt x="3276416" y="0"/>
                    <a:pt x="3292972" y="8475"/>
                    <a:pt x="3303280" y="22777"/>
                  </a:cubicBezTo>
                  <a:cubicBezTo>
                    <a:pt x="3313588" y="37079"/>
                    <a:pt x="3316393" y="55465"/>
                    <a:pt x="3310818" y="72190"/>
                  </a:cubicBezTo>
                  <a:lnTo>
                    <a:pt x="3155745" y="537410"/>
                  </a:lnTo>
                  <a:cubicBezTo>
                    <a:pt x="3141374" y="580521"/>
                    <a:pt x="3101030" y="609600"/>
                    <a:pt x="3055587" y="609600"/>
                  </a:cubicBezTo>
                  <a:lnTo>
                    <a:pt x="57607" y="609600"/>
                  </a:lnTo>
                  <a:cubicBezTo>
                    <a:pt x="39977" y="609600"/>
                    <a:pt x="23422" y="601125"/>
                    <a:pt x="13113" y="586823"/>
                  </a:cubicBezTo>
                  <a:cubicBezTo>
                    <a:pt x="2805" y="572521"/>
                    <a:pt x="0" y="554135"/>
                    <a:pt x="5575" y="537410"/>
                  </a:cubicBezTo>
                  <a:lnTo>
                    <a:pt x="160649" y="72190"/>
                  </a:lnTo>
                  <a:cubicBezTo>
                    <a:pt x="175019" y="29079"/>
                    <a:pt x="215364" y="0"/>
                    <a:pt x="260807" y="0"/>
                  </a:cubicBezTo>
                  <a:close/>
                </a:path>
              </a:pathLst>
            </a:custGeom>
            <a:gradFill rotWithShape="1">
              <a:gsLst>
                <a:gs pos="0">
                  <a:srgbClr val="82A5FF">
                    <a:alpha val="20000"/>
                  </a:srgbClr>
                </a:gs>
                <a:gs pos="100000">
                  <a:srgbClr val="005EFF">
                    <a:alpha val="100000"/>
                  </a:srgbClr>
                </a:gs>
              </a:gsLst>
              <a:lin ang="0"/>
            </a:gradFill>
          </p:spPr>
        </p:sp>
        <p:sp>
          <p:nvSpPr>
            <p:cNvPr id="29" name="TextBox 24">
              <a:extLst>
                <a:ext uri="{FF2B5EF4-FFF2-40B4-BE49-F238E27FC236}">
                  <a16:creationId xmlns:a16="http://schemas.microsoft.com/office/drawing/2014/main" id="{45E364A0-01ED-81A4-5F9E-CED6E56525C7}"/>
                </a:ext>
              </a:extLst>
            </p:cNvPr>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grpSp>
        <p:nvGrpSpPr>
          <p:cNvPr id="31" name="Group 16">
            <a:extLst>
              <a:ext uri="{FF2B5EF4-FFF2-40B4-BE49-F238E27FC236}">
                <a16:creationId xmlns:a16="http://schemas.microsoft.com/office/drawing/2014/main" id="{A5BCDEBE-8525-C6EC-CF8D-2E709C8BBCAC}"/>
              </a:ext>
            </a:extLst>
          </p:cNvPr>
          <p:cNvGrpSpPr/>
          <p:nvPr/>
        </p:nvGrpSpPr>
        <p:grpSpPr>
          <a:xfrm>
            <a:off x="-30376" y="5567537"/>
            <a:ext cx="10061871" cy="1994007"/>
            <a:chOff x="18488" y="-47625"/>
            <a:chExt cx="3316393" cy="657225"/>
          </a:xfrm>
        </p:grpSpPr>
        <p:sp>
          <p:nvSpPr>
            <p:cNvPr id="32" name="Freeform 17">
              <a:extLst>
                <a:ext uri="{FF2B5EF4-FFF2-40B4-BE49-F238E27FC236}">
                  <a16:creationId xmlns:a16="http://schemas.microsoft.com/office/drawing/2014/main" id="{A537D2CA-B4C4-DB93-6EBB-8DB52B0DE70D}"/>
                </a:ext>
              </a:extLst>
            </p:cNvPr>
            <p:cNvSpPr/>
            <p:nvPr/>
          </p:nvSpPr>
          <p:spPr>
            <a:xfrm>
              <a:off x="18488" y="0"/>
              <a:ext cx="3316393" cy="609600"/>
            </a:xfrm>
            <a:custGeom>
              <a:avLst/>
              <a:gdLst/>
              <a:ahLst/>
              <a:cxnLst/>
              <a:rect l="l" t="t" r="r" b="b"/>
              <a:pathLst>
                <a:path w="3316393" h="609600">
                  <a:moveTo>
                    <a:pt x="260807" y="0"/>
                  </a:moveTo>
                  <a:lnTo>
                    <a:pt x="3258787" y="0"/>
                  </a:lnTo>
                  <a:cubicBezTo>
                    <a:pt x="3276416" y="0"/>
                    <a:pt x="3292972" y="8475"/>
                    <a:pt x="3303280" y="22777"/>
                  </a:cubicBezTo>
                  <a:cubicBezTo>
                    <a:pt x="3313588" y="37079"/>
                    <a:pt x="3316393" y="55465"/>
                    <a:pt x="3310818" y="72190"/>
                  </a:cubicBezTo>
                  <a:lnTo>
                    <a:pt x="3155745" y="537410"/>
                  </a:lnTo>
                  <a:cubicBezTo>
                    <a:pt x="3141374" y="580521"/>
                    <a:pt x="3101030" y="609600"/>
                    <a:pt x="3055587" y="609600"/>
                  </a:cubicBezTo>
                  <a:lnTo>
                    <a:pt x="57607" y="609600"/>
                  </a:lnTo>
                  <a:cubicBezTo>
                    <a:pt x="39977" y="609600"/>
                    <a:pt x="23422" y="601125"/>
                    <a:pt x="13113" y="586823"/>
                  </a:cubicBezTo>
                  <a:cubicBezTo>
                    <a:pt x="2805" y="572521"/>
                    <a:pt x="0" y="554135"/>
                    <a:pt x="5575" y="537410"/>
                  </a:cubicBezTo>
                  <a:lnTo>
                    <a:pt x="160649" y="72190"/>
                  </a:lnTo>
                  <a:cubicBezTo>
                    <a:pt x="175019" y="29079"/>
                    <a:pt x="215364" y="0"/>
                    <a:pt x="260807" y="0"/>
                  </a:cubicBezTo>
                  <a:close/>
                </a:path>
              </a:pathLst>
            </a:custGeom>
            <a:gradFill rotWithShape="1">
              <a:gsLst>
                <a:gs pos="0">
                  <a:srgbClr val="82A5FF">
                    <a:alpha val="20000"/>
                  </a:srgbClr>
                </a:gs>
                <a:gs pos="100000">
                  <a:srgbClr val="005EFF">
                    <a:alpha val="100000"/>
                  </a:srgbClr>
                </a:gs>
              </a:gsLst>
              <a:lin ang="0"/>
            </a:gradFill>
          </p:spPr>
        </p:sp>
        <p:sp>
          <p:nvSpPr>
            <p:cNvPr id="33" name="TextBox 18">
              <a:extLst>
                <a:ext uri="{FF2B5EF4-FFF2-40B4-BE49-F238E27FC236}">
                  <a16:creationId xmlns:a16="http://schemas.microsoft.com/office/drawing/2014/main" id="{7559B496-551F-5FF7-DBC8-BF83D5DC211B}"/>
                </a:ext>
              </a:extLst>
            </p:cNvPr>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grpSp>
        <p:nvGrpSpPr>
          <p:cNvPr id="34" name="Group 22">
            <a:extLst>
              <a:ext uri="{FF2B5EF4-FFF2-40B4-BE49-F238E27FC236}">
                <a16:creationId xmlns:a16="http://schemas.microsoft.com/office/drawing/2014/main" id="{C05611D7-4536-2116-BE75-172F9CDF1364}"/>
              </a:ext>
            </a:extLst>
          </p:cNvPr>
          <p:cNvGrpSpPr/>
          <p:nvPr/>
        </p:nvGrpSpPr>
        <p:grpSpPr>
          <a:xfrm>
            <a:off x="-688349" y="7961204"/>
            <a:ext cx="10061871" cy="1994007"/>
            <a:chOff x="18488" y="-47625"/>
            <a:chExt cx="3316393" cy="657225"/>
          </a:xfrm>
        </p:grpSpPr>
        <p:sp>
          <p:nvSpPr>
            <p:cNvPr id="35" name="Freeform 23">
              <a:extLst>
                <a:ext uri="{FF2B5EF4-FFF2-40B4-BE49-F238E27FC236}">
                  <a16:creationId xmlns:a16="http://schemas.microsoft.com/office/drawing/2014/main" id="{CB4D0EA2-6719-E34F-F4E3-2D3418D4BE65}"/>
                </a:ext>
              </a:extLst>
            </p:cNvPr>
            <p:cNvSpPr/>
            <p:nvPr/>
          </p:nvSpPr>
          <p:spPr>
            <a:xfrm>
              <a:off x="18488" y="0"/>
              <a:ext cx="3316393" cy="609600"/>
            </a:xfrm>
            <a:custGeom>
              <a:avLst/>
              <a:gdLst/>
              <a:ahLst/>
              <a:cxnLst/>
              <a:rect l="l" t="t" r="r" b="b"/>
              <a:pathLst>
                <a:path w="3316393" h="609600">
                  <a:moveTo>
                    <a:pt x="260807" y="0"/>
                  </a:moveTo>
                  <a:lnTo>
                    <a:pt x="3258787" y="0"/>
                  </a:lnTo>
                  <a:cubicBezTo>
                    <a:pt x="3276416" y="0"/>
                    <a:pt x="3292972" y="8475"/>
                    <a:pt x="3303280" y="22777"/>
                  </a:cubicBezTo>
                  <a:cubicBezTo>
                    <a:pt x="3313588" y="37079"/>
                    <a:pt x="3316393" y="55465"/>
                    <a:pt x="3310818" y="72190"/>
                  </a:cubicBezTo>
                  <a:lnTo>
                    <a:pt x="3155745" y="537410"/>
                  </a:lnTo>
                  <a:cubicBezTo>
                    <a:pt x="3141374" y="580521"/>
                    <a:pt x="3101030" y="609600"/>
                    <a:pt x="3055587" y="609600"/>
                  </a:cubicBezTo>
                  <a:lnTo>
                    <a:pt x="57607" y="609600"/>
                  </a:lnTo>
                  <a:cubicBezTo>
                    <a:pt x="39977" y="609600"/>
                    <a:pt x="23422" y="601125"/>
                    <a:pt x="13113" y="586823"/>
                  </a:cubicBezTo>
                  <a:cubicBezTo>
                    <a:pt x="2805" y="572521"/>
                    <a:pt x="0" y="554135"/>
                    <a:pt x="5575" y="537410"/>
                  </a:cubicBezTo>
                  <a:lnTo>
                    <a:pt x="160649" y="72190"/>
                  </a:lnTo>
                  <a:cubicBezTo>
                    <a:pt x="175019" y="29079"/>
                    <a:pt x="215364" y="0"/>
                    <a:pt x="260807" y="0"/>
                  </a:cubicBezTo>
                  <a:close/>
                </a:path>
              </a:pathLst>
            </a:custGeom>
            <a:gradFill rotWithShape="1">
              <a:gsLst>
                <a:gs pos="0">
                  <a:srgbClr val="82A5FF">
                    <a:alpha val="20000"/>
                  </a:srgbClr>
                </a:gs>
                <a:gs pos="100000">
                  <a:srgbClr val="005EFF">
                    <a:alpha val="100000"/>
                  </a:srgbClr>
                </a:gs>
              </a:gsLst>
              <a:lin ang="0"/>
            </a:gradFill>
          </p:spPr>
        </p:sp>
        <p:sp>
          <p:nvSpPr>
            <p:cNvPr id="36" name="TextBox 24">
              <a:extLst>
                <a:ext uri="{FF2B5EF4-FFF2-40B4-BE49-F238E27FC236}">
                  <a16:creationId xmlns:a16="http://schemas.microsoft.com/office/drawing/2014/main" id="{DF7507CD-B179-4CC5-9E71-DCD317160527}"/>
                </a:ext>
              </a:extLst>
            </p:cNvPr>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sp>
        <p:nvSpPr>
          <p:cNvPr id="39" name="Hộp Văn bản 38">
            <a:extLst>
              <a:ext uri="{FF2B5EF4-FFF2-40B4-BE49-F238E27FC236}">
                <a16:creationId xmlns:a16="http://schemas.microsoft.com/office/drawing/2014/main" id="{08370957-053F-544D-D695-2C6DAB471404}"/>
              </a:ext>
            </a:extLst>
          </p:cNvPr>
          <p:cNvSpPr txBox="1"/>
          <p:nvPr/>
        </p:nvSpPr>
        <p:spPr>
          <a:xfrm>
            <a:off x="2133599" y="3695699"/>
            <a:ext cx="721518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chemeClr val="bg1"/>
                </a:solidFill>
                <a:ea typeface="+mn-lt"/>
                <a:cs typeface="Arial"/>
              </a:rPr>
              <a:t>Scrum ceremonies are designed to emphasize the importance of early feedback loops.</a:t>
            </a:r>
            <a:endParaRPr lang="vi-VN" sz="3200" dirty="0">
              <a:solidFill>
                <a:schemeClr val="bg1"/>
              </a:solidFill>
              <a:latin typeface="Calibri"/>
              <a:ea typeface="+mn-lt"/>
              <a:cs typeface="Arial"/>
            </a:endParaRPr>
          </a:p>
        </p:txBody>
      </p:sp>
      <p:sp>
        <p:nvSpPr>
          <p:cNvPr id="40" name="Hộp Văn bản 39">
            <a:extLst>
              <a:ext uri="{FF2B5EF4-FFF2-40B4-BE49-F238E27FC236}">
                <a16:creationId xmlns:a16="http://schemas.microsoft.com/office/drawing/2014/main" id="{E5A0F501-E218-2EF5-F941-D793188974F4}"/>
              </a:ext>
            </a:extLst>
          </p:cNvPr>
          <p:cNvSpPr txBox="1"/>
          <p:nvPr/>
        </p:nvSpPr>
        <p:spPr>
          <a:xfrm>
            <a:off x="1266824" y="6015037"/>
            <a:ext cx="808196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chemeClr val="bg1"/>
                </a:solidFill>
                <a:ea typeface="+mn-lt"/>
                <a:cs typeface="Arial"/>
              </a:rPr>
              <a:t>A Scrum Board enables the team to collaboratively plan their work and maintain focus on achieving the Sprint goal.</a:t>
            </a:r>
            <a:endParaRPr lang="vi-VN" sz="3200" dirty="0">
              <a:solidFill>
                <a:schemeClr val="bg1"/>
              </a:solidFill>
              <a:latin typeface="Calibri"/>
              <a:ea typeface="+mn-lt"/>
              <a:cs typeface="Arial"/>
            </a:endParaRPr>
          </a:p>
        </p:txBody>
      </p:sp>
      <p:sp>
        <p:nvSpPr>
          <p:cNvPr id="41" name="Hộp Văn bản 40">
            <a:extLst>
              <a:ext uri="{FF2B5EF4-FFF2-40B4-BE49-F238E27FC236}">
                <a16:creationId xmlns:a16="http://schemas.microsoft.com/office/drawing/2014/main" id="{0B160FE4-40DF-E150-FB5A-992045B8BFEF}"/>
              </a:ext>
            </a:extLst>
          </p:cNvPr>
          <p:cNvSpPr txBox="1"/>
          <p:nvPr/>
        </p:nvSpPr>
        <p:spPr>
          <a:xfrm>
            <a:off x="701516" y="8304146"/>
            <a:ext cx="8647269"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chemeClr val="bg1"/>
                </a:solidFill>
                <a:ea typeface="+mn-lt"/>
                <a:cs typeface="Arial"/>
              </a:rPr>
              <a:t>In Scrum </a:t>
            </a:r>
            <a:r>
              <a:rPr lang="en-US" sz="3200" b="1" dirty="0" smtClean="0">
                <a:solidFill>
                  <a:schemeClr val="bg1"/>
                </a:solidFill>
                <a:ea typeface="+mn-lt"/>
                <a:cs typeface="Arial"/>
              </a:rPr>
              <a:t>change is </a:t>
            </a:r>
            <a:r>
              <a:rPr lang="en-US" sz="3200" b="1" dirty="0">
                <a:solidFill>
                  <a:schemeClr val="bg1"/>
                </a:solidFill>
                <a:ea typeface="+mn-lt"/>
                <a:cs typeface="Arial"/>
              </a:rPr>
              <a:t>the norm, </a:t>
            </a:r>
            <a:r>
              <a:rPr lang="en-US" sz="3200" b="1" dirty="0" smtClean="0">
                <a:solidFill>
                  <a:schemeClr val="bg1"/>
                </a:solidFill>
                <a:ea typeface="+mn-lt"/>
                <a:cs typeface="Arial"/>
              </a:rPr>
              <a:t>and requests </a:t>
            </a:r>
            <a:r>
              <a:rPr lang="en-US" sz="3200" b="1" dirty="0">
                <a:solidFill>
                  <a:schemeClr val="bg1"/>
                </a:solidFill>
                <a:ea typeface="+mn-lt"/>
                <a:cs typeface="Arial"/>
              </a:rPr>
              <a:t>are</a:t>
            </a:r>
          </a:p>
          <a:p>
            <a:r>
              <a:rPr lang="en-US" sz="3200" b="1" dirty="0">
                <a:solidFill>
                  <a:schemeClr val="bg1"/>
                </a:solidFill>
                <a:ea typeface="+mn-lt"/>
                <a:cs typeface="Arial"/>
              </a:rPr>
              <a:t>re-prioritized </a:t>
            </a:r>
            <a:r>
              <a:rPr lang="en-US" sz="3200" b="1" dirty="0" smtClean="0">
                <a:solidFill>
                  <a:schemeClr val="bg1"/>
                </a:solidFill>
                <a:ea typeface="+mn-lt"/>
                <a:cs typeface="Arial"/>
              </a:rPr>
              <a:t>at Sprint </a:t>
            </a:r>
            <a:r>
              <a:rPr lang="en-US" sz="3200" b="1" dirty="0">
                <a:solidFill>
                  <a:schemeClr val="bg1"/>
                </a:solidFill>
                <a:ea typeface="+mn-lt"/>
                <a:cs typeface="Arial"/>
              </a:rPr>
              <a:t>boundaries</a:t>
            </a:r>
            <a:endParaRPr lang="vi-VN" sz="3200" b="1" dirty="0">
              <a:solidFill>
                <a:schemeClr val="bg1"/>
              </a:solidFill>
              <a:latin typeface="Calibri"/>
              <a:ea typeface="+mn-lt"/>
              <a:cs typeface="Arial"/>
            </a:endParaRPr>
          </a:p>
        </p:txBody>
      </p:sp>
      <p:pic>
        <p:nvPicPr>
          <p:cNvPr id="2" name="Picture 1"/>
          <p:cNvPicPr>
            <a:picLocks noChangeAspect="1"/>
          </p:cNvPicPr>
          <p:nvPr/>
        </p:nvPicPr>
        <p:blipFill>
          <a:blip r:embed="rId5"/>
          <a:stretch>
            <a:fillRect/>
          </a:stretch>
        </p:blipFill>
        <p:spPr>
          <a:xfrm>
            <a:off x="11853670" y="3102414"/>
            <a:ext cx="4876800" cy="4876800"/>
          </a:xfrm>
          <a:prstGeom prst="rect">
            <a:avLst/>
          </a:prstGeom>
        </p:spPr>
      </p:pic>
    </p:spTree>
    <p:extLst>
      <p:ext uri="{BB962C8B-B14F-4D97-AF65-F5344CB8AC3E}">
        <p14:creationId xmlns:p14="http://schemas.microsoft.com/office/powerpoint/2010/main" val="10000427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4" name="Group 4"/>
          <p:cNvGrpSpPr/>
          <p:nvPr/>
        </p:nvGrpSpPr>
        <p:grpSpPr>
          <a:xfrm>
            <a:off x="16146813" y="8304146"/>
            <a:ext cx="1066005" cy="1058401"/>
            <a:chOff x="0" y="0"/>
            <a:chExt cx="289003" cy="286941"/>
          </a:xfrm>
        </p:grpSpPr>
        <p:sp>
          <p:nvSpPr>
            <p:cNvPr id="5" name="Freeform 5"/>
            <p:cNvSpPr/>
            <p:nvPr/>
          </p:nvSpPr>
          <p:spPr>
            <a:xfrm>
              <a:off x="0" y="0"/>
              <a:ext cx="289003" cy="286941"/>
            </a:xfrm>
            <a:custGeom>
              <a:avLst/>
              <a:gdLst/>
              <a:ahLst/>
              <a:cxnLst/>
              <a:rect l="l" t="t" r="r" b="b"/>
              <a:pathLst>
                <a:path w="289003" h="286941">
                  <a:moveTo>
                    <a:pt x="143471" y="0"/>
                  </a:moveTo>
                  <a:lnTo>
                    <a:pt x="145532" y="0"/>
                  </a:lnTo>
                  <a:cubicBezTo>
                    <a:pt x="183583" y="0"/>
                    <a:pt x="220075" y="15116"/>
                    <a:pt x="246981" y="42022"/>
                  </a:cubicBezTo>
                  <a:cubicBezTo>
                    <a:pt x="273887" y="68928"/>
                    <a:pt x="289003" y="105420"/>
                    <a:pt x="289003" y="143471"/>
                  </a:cubicBezTo>
                  <a:lnTo>
                    <a:pt x="289003" y="143471"/>
                  </a:lnTo>
                  <a:cubicBezTo>
                    <a:pt x="289003" y="181521"/>
                    <a:pt x="273887" y="218014"/>
                    <a:pt x="246981" y="244920"/>
                  </a:cubicBezTo>
                  <a:cubicBezTo>
                    <a:pt x="220075" y="271826"/>
                    <a:pt x="183583" y="286941"/>
                    <a:pt x="145532" y="286941"/>
                  </a:cubicBezTo>
                  <a:lnTo>
                    <a:pt x="143471" y="286941"/>
                  </a:lnTo>
                  <a:cubicBezTo>
                    <a:pt x="105420" y="286941"/>
                    <a:pt x="68928" y="271826"/>
                    <a:pt x="42022" y="244920"/>
                  </a:cubicBezTo>
                  <a:cubicBezTo>
                    <a:pt x="15116" y="218014"/>
                    <a:pt x="0" y="181521"/>
                    <a:pt x="0" y="143471"/>
                  </a:cubicBezTo>
                  <a:lnTo>
                    <a:pt x="0" y="143471"/>
                  </a:lnTo>
                  <a:cubicBezTo>
                    <a:pt x="0" y="105420"/>
                    <a:pt x="15116" y="68928"/>
                    <a:pt x="42022" y="42022"/>
                  </a:cubicBezTo>
                  <a:cubicBezTo>
                    <a:pt x="68928" y="15116"/>
                    <a:pt x="105420" y="0"/>
                    <a:pt x="143471" y="0"/>
                  </a:cubicBezTo>
                  <a:close/>
                </a:path>
              </a:pathLst>
            </a:custGeom>
            <a:solidFill>
              <a:srgbClr val="005EFF"/>
            </a:solidFill>
          </p:spPr>
        </p:sp>
        <p:sp>
          <p:nvSpPr>
            <p:cNvPr id="6" name="TextBox 6"/>
            <p:cNvSpPr txBox="1"/>
            <p:nvPr/>
          </p:nvSpPr>
          <p:spPr>
            <a:xfrm>
              <a:off x="0" y="-38100"/>
              <a:ext cx="289003" cy="325041"/>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5400000">
            <a:off x="16511822" y="8588199"/>
            <a:ext cx="362818" cy="490294"/>
          </a:xfrm>
          <a:custGeom>
            <a:avLst/>
            <a:gdLst/>
            <a:ahLst/>
            <a:cxnLst/>
            <a:rect l="l" t="t" r="r" b="b"/>
            <a:pathLst>
              <a:path w="362818" h="490294">
                <a:moveTo>
                  <a:pt x="0" y="0"/>
                </a:moveTo>
                <a:lnTo>
                  <a:pt x="362818" y="0"/>
                </a:lnTo>
                <a:lnTo>
                  <a:pt x="362818" y="490294"/>
                </a:lnTo>
                <a:lnTo>
                  <a:pt x="0" y="49029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22" name="TextBox 13">
            <a:extLst>
              <a:ext uri="{FF2B5EF4-FFF2-40B4-BE49-F238E27FC236}">
                <a16:creationId xmlns:a16="http://schemas.microsoft.com/office/drawing/2014/main" id="{5A936F79-E927-48A1-96E1-9EEA8D3F3049}"/>
              </a:ext>
            </a:extLst>
          </p:cNvPr>
          <p:cNvSpPr txBox="1"/>
          <p:nvPr/>
        </p:nvSpPr>
        <p:spPr>
          <a:xfrm>
            <a:off x="11853670" y="1105174"/>
            <a:ext cx="10692957" cy="1835118"/>
          </a:xfrm>
          <a:prstGeom prst="rect">
            <a:avLst/>
          </a:prstGeom>
        </p:spPr>
        <p:txBody>
          <a:bodyPr wrap="square" lIns="0" tIns="0" rIns="0" bIns="0" rtlCol="0" anchor="t">
            <a:spAutoFit/>
          </a:bodyPr>
          <a:lstStyle/>
          <a:p>
            <a:r>
              <a:rPr lang="en-US" sz="6000" b="1" dirty="0">
                <a:solidFill>
                  <a:srgbClr val="005EFF"/>
                </a:solidFill>
                <a:latin typeface="Calibri"/>
                <a:ea typeface="Calibri"/>
                <a:cs typeface="Pattanakarn Bold"/>
              </a:rPr>
              <a:t>The Agile Manifesto </a:t>
            </a:r>
            <a:endParaRPr lang="vi-VN" sz="6000" dirty="0">
              <a:latin typeface="Calibri"/>
              <a:ea typeface="Calibri"/>
              <a:cs typeface="Calibri"/>
            </a:endParaRPr>
          </a:p>
          <a:p>
            <a:pPr marL="0" lvl="0" indent="0" algn="r">
              <a:lnSpc>
                <a:spcPts val="7048"/>
              </a:lnSpc>
            </a:pPr>
            <a:endParaRPr lang="en-US" sz="6200" b="1" dirty="0">
              <a:solidFill>
                <a:srgbClr val="005EFF"/>
              </a:solidFill>
              <a:latin typeface="Pattanakarn Bold"/>
              <a:ea typeface="Pattanakarn Bold"/>
              <a:cs typeface="Pattanakarn Bold"/>
            </a:endParaRPr>
          </a:p>
        </p:txBody>
      </p:sp>
      <p:grpSp>
        <p:nvGrpSpPr>
          <p:cNvPr id="15" name="Group 16">
            <a:extLst>
              <a:ext uri="{FF2B5EF4-FFF2-40B4-BE49-F238E27FC236}">
                <a16:creationId xmlns:a16="http://schemas.microsoft.com/office/drawing/2014/main" id="{00D8F056-3569-CA49-020C-D313DA95EEA2}"/>
              </a:ext>
            </a:extLst>
          </p:cNvPr>
          <p:cNvGrpSpPr/>
          <p:nvPr/>
        </p:nvGrpSpPr>
        <p:grpSpPr>
          <a:xfrm>
            <a:off x="1379323" y="862188"/>
            <a:ext cx="10061871" cy="1994007"/>
            <a:chOff x="18488" y="-47625"/>
            <a:chExt cx="3316393" cy="657225"/>
          </a:xfrm>
        </p:grpSpPr>
        <p:sp>
          <p:nvSpPr>
            <p:cNvPr id="11" name="Freeform 17">
              <a:extLst>
                <a:ext uri="{FF2B5EF4-FFF2-40B4-BE49-F238E27FC236}">
                  <a16:creationId xmlns:a16="http://schemas.microsoft.com/office/drawing/2014/main" id="{73C6124C-B407-1B8D-5A03-114A7C0684AB}"/>
                </a:ext>
              </a:extLst>
            </p:cNvPr>
            <p:cNvSpPr/>
            <p:nvPr/>
          </p:nvSpPr>
          <p:spPr>
            <a:xfrm>
              <a:off x="18488" y="0"/>
              <a:ext cx="3316393" cy="609600"/>
            </a:xfrm>
            <a:custGeom>
              <a:avLst/>
              <a:gdLst/>
              <a:ahLst/>
              <a:cxnLst/>
              <a:rect l="l" t="t" r="r" b="b"/>
              <a:pathLst>
                <a:path w="3316393" h="609600">
                  <a:moveTo>
                    <a:pt x="260807" y="0"/>
                  </a:moveTo>
                  <a:lnTo>
                    <a:pt x="3258787" y="0"/>
                  </a:lnTo>
                  <a:cubicBezTo>
                    <a:pt x="3276416" y="0"/>
                    <a:pt x="3292972" y="8475"/>
                    <a:pt x="3303280" y="22777"/>
                  </a:cubicBezTo>
                  <a:cubicBezTo>
                    <a:pt x="3313588" y="37079"/>
                    <a:pt x="3316393" y="55465"/>
                    <a:pt x="3310818" y="72190"/>
                  </a:cubicBezTo>
                  <a:lnTo>
                    <a:pt x="3155745" y="537410"/>
                  </a:lnTo>
                  <a:cubicBezTo>
                    <a:pt x="3141374" y="580521"/>
                    <a:pt x="3101030" y="609600"/>
                    <a:pt x="3055587" y="609600"/>
                  </a:cubicBezTo>
                  <a:lnTo>
                    <a:pt x="57607" y="609600"/>
                  </a:lnTo>
                  <a:cubicBezTo>
                    <a:pt x="39977" y="609600"/>
                    <a:pt x="23422" y="601125"/>
                    <a:pt x="13113" y="586823"/>
                  </a:cubicBezTo>
                  <a:cubicBezTo>
                    <a:pt x="2805" y="572521"/>
                    <a:pt x="0" y="554135"/>
                    <a:pt x="5575" y="537410"/>
                  </a:cubicBezTo>
                  <a:lnTo>
                    <a:pt x="160649" y="72190"/>
                  </a:lnTo>
                  <a:cubicBezTo>
                    <a:pt x="175019" y="29079"/>
                    <a:pt x="215364" y="0"/>
                    <a:pt x="260807" y="0"/>
                  </a:cubicBezTo>
                  <a:close/>
                </a:path>
              </a:pathLst>
            </a:custGeom>
            <a:gradFill rotWithShape="1">
              <a:gsLst>
                <a:gs pos="0">
                  <a:srgbClr val="82A5FF">
                    <a:alpha val="20000"/>
                  </a:srgbClr>
                </a:gs>
                <a:gs pos="100000">
                  <a:srgbClr val="005EFF">
                    <a:alpha val="100000"/>
                  </a:srgbClr>
                </a:gs>
              </a:gsLst>
              <a:lin ang="0"/>
            </a:gradFill>
          </p:spPr>
        </p:sp>
        <p:sp>
          <p:nvSpPr>
            <p:cNvPr id="12" name="TextBox 18">
              <a:extLst>
                <a:ext uri="{FF2B5EF4-FFF2-40B4-BE49-F238E27FC236}">
                  <a16:creationId xmlns:a16="http://schemas.microsoft.com/office/drawing/2014/main" id="{8B448B01-0701-4DFA-E8A2-CAD41ECE569B}"/>
                </a:ext>
              </a:extLst>
            </p:cNvPr>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grpSp>
        <p:nvGrpSpPr>
          <p:cNvPr id="30" name="Group 22">
            <a:extLst>
              <a:ext uri="{FF2B5EF4-FFF2-40B4-BE49-F238E27FC236}">
                <a16:creationId xmlns:a16="http://schemas.microsoft.com/office/drawing/2014/main" id="{A1F2FFF2-785F-79A0-AA4C-B47CFA84CD25}"/>
              </a:ext>
            </a:extLst>
          </p:cNvPr>
          <p:cNvGrpSpPr/>
          <p:nvPr/>
        </p:nvGrpSpPr>
        <p:grpSpPr>
          <a:xfrm>
            <a:off x="721351" y="3255855"/>
            <a:ext cx="10061871" cy="1994007"/>
            <a:chOff x="18488" y="-47625"/>
            <a:chExt cx="3316393" cy="657225"/>
          </a:xfrm>
        </p:grpSpPr>
        <p:sp>
          <p:nvSpPr>
            <p:cNvPr id="28" name="Freeform 23">
              <a:extLst>
                <a:ext uri="{FF2B5EF4-FFF2-40B4-BE49-F238E27FC236}">
                  <a16:creationId xmlns:a16="http://schemas.microsoft.com/office/drawing/2014/main" id="{A743C78C-8E25-2FDC-61A0-A4C1C0DE7C1C}"/>
                </a:ext>
              </a:extLst>
            </p:cNvPr>
            <p:cNvSpPr/>
            <p:nvPr/>
          </p:nvSpPr>
          <p:spPr>
            <a:xfrm>
              <a:off x="18488" y="0"/>
              <a:ext cx="3316393" cy="609600"/>
            </a:xfrm>
            <a:custGeom>
              <a:avLst/>
              <a:gdLst/>
              <a:ahLst/>
              <a:cxnLst/>
              <a:rect l="l" t="t" r="r" b="b"/>
              <a:pathLst>
                <a:path w="3316393" h="609600">
                  <a:moveTo>
                    <a:pt x="260807" y="0"/>
                  </a:moveTo>
                  <a:lnTo>
                    <a:pt x="3258787" y="0"/>
                  </a:lnTo>
                  <a:cubicBezTo>
                    <a:pt x="3276416" y="0"/>
                    <a:pt x="3292972" y="8475"/>
                    <a:pt x="3303280" y="22777"/>
                  </a:cubicBezTo>
                  <a:cubicBezTo>
                    <a:pt x="3313588" y="37079"/>
                    <a:pt x="3316393" y="55465"/>
                    <a:pt x="3310818" y="72190"/>
                  </a:cubicBezTo>
                  <a:lnTo>
                    <a:pt x="3155745" y="537410"/>
                  </a:lnTo>
                  <a:cubicBezTo>
                    <a:pt x="3141374" y="580521"/>
                    <a:pt x="3101030" y="609600"/>
                    <a:pt x="3055587" y="609600"/>
                  </a:cubicBezTo>
                  <a:lnTo>
                    <a:pt x="57607" y="609600"/>
                  </a:lnTo>
                  <a:cubicBezTo>
                    <a:pt x="39977" y="609600"/>
                    <a:pt x="23422" y="601125"/>
                    <a:pt x="13113" y="586823"/>
                  </a:cubicBezTo>
                  <a:cubicBezTo>
                    <a:pt x="2805" y="572521"/>
                    <a:pt x="0" y="554135"/>
                    <a:pt x="5575" y="537410"/>
                  </a:cubicBezTo>
                  <a:lnTo>
                    <a:pt x="160649" y="72190"/>
                  </a:lnTo>
                  <a:cubicBezTo>
                    <a:pt x="175019" y="29079"/>
                    <a:pt x="215364" y="0"/>
                    <a:pt x="260807" y="0"/>
                  </a:cubicBezTo>
                  <a:close/>
                </a:path>
              </a:pathLst>
            </a:custGeom>
            <a:gradFill rotWithShape="1">
              <a:gsLst>
                <a:gs pos="0">
                  <a:srgbClr val="82A5FF">
                    <a:alpha val="20000"/>
                  </a:srgbClr>
                </a:gs>
                <a:gs pos="100000">
                  <a:srgbClr val="005EFF">
                    <a:alpha val="100000"/>
                  </a:srgbClr>
                </a:gs>
              </a:gsLst>
              <a:lin ang="0"/>
            </a:gradFill>
          </p:spPr>
        </p:sp>
        <p:sp>
          <p:nvSpPr>
            <p:cNvPr id="29" name="TextBox 24">
              <a:extLst>
                <a:ext uri="{FF2B5EF4-FFF2-40B4-BE49-F238E27FC236}">
                  <a16:creationId xmlns:a16="http://schemas.microsoft.com/office/drawing/2014/main" id="{45E364A0-01ED-81A4-5F9E-CED6E56525C7}"/>
                </a:ext>
              </a:extLst>
            </p:cNvPr>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grpSp>
        <p:nvGrpSpPr>
          <p:cNvPr id="31" name="Group 16">
            <a:extLst>
              <a:ext uri="{FF2B5EF4-FFF2-40B4-BE49-F238E27FC236}">
                <a16:creationId xmlns:a16="http://schemas.microsoft.com/office/drawing/2014/main" id="{A5BCDEBE-8525-C6EC-CF8D-2E709C8BBCAC}"/>
              </a:ext>
            </a:extLst>
          </p:cNvPr>
          <p:cNvGrpSpPr/>
          <p:nvPr/>
        </p:nvGrpSpPr>
        <p:grpSpPr>
          <a:xfrm>
            <a:off x="-30376" y="5567537"/>
            <a:ext cx="10061871" cy="1994007"/>
            <a:chOff x="18488" y="-47625"/>
            <a:chExt cx="3316393" cy="657225"/>
          </a:xfrm>
        </p:grpSpPr>
        <p:sp>
          <p:nvSpPr>
            <p:cNvPr id="32" name="Freeform 17">
              <a:extLst>
                <a:ext uri="{FF2B5EF4-FFF2-40B4-BE49-F238E27FC236}">
                  <a16:creationId xmlns:a16="http://schemas.microsoft.com/office/drawing/2014/main" id="{A537D2CA-B4C4-DB93-6EBB-8DB52B0DE70D}"/>
                </a:ext>
              </a:extLst>
            </p:cNvPr>
            <p:cNvSpPr/>
            <p:nvPr/>
          </p:nvSpPr>
          <p:spPr>
            <a:xfrm>
              <a:off x="18488" y="0"/>
              <a:ext cx="3316393" cy="609600"/>
            </a:xfrm>
            <a:custGeom>
              <a:avLst/>
              <a:gdLst/>
              <a:ahLst/>
              <a:cxnLst/>
              <a:rect l="l" t="t" r="r" b="b"/>
              <a:pathLst>
                <a:path w="3316393" h="609600">
                  <a:moveTo>
                    <a:pt x="260807" y="0"/>
                  </a:moveTo>
                  <a:lnTo>
                    <a:pt x="3258787" y="0"/>
                  </a:lnTo>
                  <a:cubicBezTo>
                    <a:pt x="3276416" y="0"/>
                    <a:pt x="3292972" y="8475"/>
                    <a:pt x="3303280" y="22777"/>
                  </a:cubicBezTo>
                  <a:cubicBezTo>
                    <a:pt x="3313588" y="37079"/>
                    <a:pt x="3316393" y="55465"/>
                    <a:pt x="3310818" y="72190"/>
                  </a:cubicBezTo>
                  <a:lnTo>
                    <a:pt x="3155745" y="537410"/>
                  </a:lnTo>
                  <a:cubicBezTo>
                    <a:pt x="3141374" y="580521"/>
                    <a:pt x="3101030" y="609600"/>
                    <a:pt x="3055587" y="609600"/>
                  </a:cubicBezTo>
                  <a:lnTo>
                    <a:pt x="57607" y="609600"/>
                  </a:lnTo>
                  <a:cubicBezTo>
                    <a:pt x="39977" y="609600"/>
                    <a:pt x="23422" y="601125"/>
                    <a:pt x="13113" y="586823"/>
                  </a:cubicBezTo>
                  <a:cubicBezTo>
                    <a:pt x="2805" y="572521"/>
                    <a:pt x="0" y="554135"/>
                    <a:pt x="5575" y="537410"/>
                  </a:cubicBezTo>
                  <a:lnTo>
                    <a:pt x="160649" y="72190"/>
                  </a:lnTo>
                  <a:cubicBezTo>
                    <a:pt x="175019" y="29079"/>
                    <a:pt x="215364" y="0"/>
                    <a:pt x="260807" y="0"/>
                  </a:cubicBezTo>
                  <a:close/>
                </a:path>
              </a:pathLst>
            </a:custGeom>
            <a:gradFill rotWithShape="1">
              <a:gsLst>
                <a:gs pos="0">
                  <a:srgbClr val="82A5FF">
                    <a:alpha val="20000"/>
                  </a:srgbClr>
                </a:gs>
                <a:gs pos="100000">
                  <a:srgbClr val="005EFF">
                    <a:alpha val="100000"/>
                  </a:srgbClr>
                </a:gs>
              </a:gsLst>
              <a:lin ang="0"/>
            </a:gradFill>
          </p:spPr>
        </p:sp>
        <p:sp>
          <p:nvSpPr>
            <p:cNvPr id="33" name="TextBox 18">
              <a:extLst>
                <a:ext uri="{FF2B5EF4-FFF2-40B4-BE49-F238E27FC236}">
                  <a16:creationId xmlns:a16="http://schemas.microsoft.com/office/drawing/2014/main" id="{7559B496-551F-5FF7-DBC8-BF83D5DC211B}"/>
                </a:ext>
              </a:extLst>
            </p:cNvPr>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grpSp>
        <p:nvGrpSpPr>
          <p:cNvPr id="34" name="Group 22">
            <a:extLst>
              <a:ext uri="{FF2B5EF4-FFF2-40B4-BE49-F238E27FC236}">
                <a16:creationId xmlns:a16="http://schemas.microsoft.com/office/drawing/2014/main" id="{C05611D7-4536-2116-BE75-172F9CDF1364}"/>
              </a:ext>
            </a:extLst>
          </p:cNvPr>
          <p:cNvGrpSpPr/>
          <p:nvPr/>
        </p:nvGrpSpPr>
        <p:grpSpPr>
          <a:xfrm>
            <a:off x="-688349" y="7961204"/>
            <a:ext cx="10061871" cy="1994007"/>
            <a:chOff x="18488" y="-47625"/>
            <a:chExt cx="3316393" cy="657225"/>
          </a:xfrm>
        </p:grpSpPr>
        <p:sp>
          <p:nvSpPr>
            <p:cNvPr id="35" name="Freeform 23">
              <a:extLst>
                <a:ext uri="{FF2B5EF4-FFF2-40B4-BE49-F238E27FC236}">
                  <a16:creationId xmlns:a16="http://schemas.microsoft.com/office/drawing/2014/main" id="{CB4D0EA2-6719-E34F-F4E3-2D3418D4BE65}"/>
                </a:ext>
              </a:extLst>
            </p:cNvPr>
            <p:cNvSpPr/>
            <p:nvPr/>
          </p:nvSpPr>
          <p:spPr>
            <a:xfrm>
              <a:off x="18488" y="0"/>
              <a:ext cx="3316393" cy="609600"/>
            </a:xfrm>
            <a:custGeom>
              <a:avLst/>
              <a:gdLst/>
              <a:ahLst/>
              <a:cxnLst/>
              <a:rect l="l" t="t" r="r" b="b"/>
              <a:pathLst>
                <a:path w="3316393" h="609600">
                  <a:moveTo>
                    <a:pt x="260807" y="0"/>
                  </a:moveTo>
                  <a:lnTo>
                    <a:pt x="3258787" y="0"/>
                  </a:lnTo>
                  <a:cubicBezTo>
                    <a:pt x="3276416" y="0"/>
                    <a:pt x="3292972" y="8475"/>
                    <a:pt x="3303280" y="22777"/>
                  </a:cubicBezTo>
                  <a:cubicBezTo>
                    <a:pt x="3313588" y="37079"/>
                    <a:pt x="3316393" y="55465"/>
                    <a:pt x="3310818" y="72190"/>
                  </a:cubicBezTo>
                  <a:lnTo>
                    <a:pt x="3155745" y="537410"/>
                  </a:lnTo>
                  <a:cubicBezTo>
                    <a:pt x="3141374" y="580521"/>
                    <a:pt x="3101030" y="609600"/>
                    <a:pt x="3055587" y="609600"/>
                  </a:cubicBezTo>
                  <a:lnTo>
                    <a:pt x="57607" y="609600"/>
                  </a:lnTo>
                  <a:cubicBezTo>
                    <a:pt x="39977" y="609600"/>
                    <a:pt x="23422" y="601125"/>
                    <a:pt x="13113" y="586823"/>
                  </a:cubicBezTo>
                  <a:cubicBezTo>
                    <a:pt x="2805" y="572521"/>
                    <a:pt x="0" y="554135"/>
                    <a:pt x="5575" y="537410"/>
                  </a:cubicBezTo>
                  <a:lnTo>
                    <a:pt x="160649" y="72190"/>
                  </a:lnTo>
                  <a:cubicBezTo>
                    <a:pt x="175019" y="29079"/>
                    <a:pt x="215364" y="0"/>
                    <a:pt x="260807" y="0"/>
                  </a:cubicBezTo>
                  <a:close/>
                </a:path>
              </a:pathLst>
            </a:custGeom>
            <a:gradFill rotWithShape="1">
              <a:gsLst>
                <a:gs pos="0">
                  <a:srgbClr val="82A5FF">
                    <a:alpha val="20000"/>
                  </a:srgbClr>
                </a:gs>
                <a:gs pos="100000">
                  <a:srgbClr val="005EFF">
                    <a:alpha val="100000"/>
                  </a:srgbClr>
                </a:gs>
              </a:gsLst>
              <a:lin ang="0"/>
            </a:gradFill>
          </p:spPr>
        </p:sp>
        <p:sp>
          <p:nvSpPr>
            <p:cNvPr id="36" name="TextBox 24">
              <a:extLst>
                <a:ext uri="{FF2B5EF4-FFF2-40B4-BE49-F238E27FC236}">
                  <a16:creationId xmlns:a16="http://schemas.microsoft.com/office/drawing/2014/main" id="{DF7507CD-B179-4CC5-9E71-DCD317160527}"/>
                </a:ext>
              </a:extLst>
            </p:cNvPr>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sp>
        <p:nvSpPr>
          <p:cNvPr id="38" name="Hộp Văn bản 37">
            <a:extLst>
              <a:ext uri="{FF2B5EF4-FFF2-40B4-BE49-F238E27FC236}">
                <a16:creationId xmlns:a16="http://schemas.microsoft.com/office/drawing/2014/main" id="{FE187F2F-7966-61A2-E9BB-655571EF3645}"/>
              </a:ext>
            </a:extLst>
          </p:cNvPr>
          <p:cNvSpPr txBox="1"/>
          <p:nvPr/>
        </p:nvSpPr>
        <p:spPr>
          <a:xfrm>
            <a:off x="2695575" y="1490662"/>
            <a:ext cx="744855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3200" b="1" dirty="0">
                <a:solidFill>
                  <a:schemeClr val="bg1"/>
                </a:solidFill>
                <a:latin typeface="Calibri"/>
                <a:ea typeface="+mn-lt"/>
                <a:cs typeface="Arial"/>
              </a:rPr>
              <a:t>Individuals and interactions</a:t>
            </a:r>
            <a:r>
              <a:rPr lang="vi-VN" sz="3200" dirty="0">
                <a:solidFill>
                  <a:schemeClr val="bg1"/>
                </a:solidFill>
                <a:latin typeface="Calibri"/>
                <a:ea typeface="+mn-lt"/>
                <a:cs typeface="Arial"/>
              </a:rPr>
              <a:t> over processes and tools </a:t>
            </a:r>
          </a:p>
        </p:txBody>
      </p:sp>
      <p:sp>
        <p:nvSpPr>
          <p:cNvPr id="39" name="Hộp Văn bản 38">
            <a:extLst>
              <a:ext uri="{FF2B5EF4-FFF2-40B4-BE49-F238E27FC236}">
                <a16:creationId xmlns:a16="http://schemas.microsoft.com/office/drawing/2014/main" id="{08370957-053F-544D-D695-2C6DAB471404}"/>
              </a:ext>
            </a:extLst>
          </p:cNvPr>
          <p:cNvSpPr txBox="1"/>
          <p:nvPr/>
        </p:nvSpPr>
        <p:spPr>
          <a:xfrm>
            <a:off x="2133599" y="3695699"/>
            <a:ext cx="721518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3200" b="1" dirty="0" err="1">
                <a:solidFill>
                  <a:schemeClr val="bg1"/>
                </a:solidFill>
                <a:latin typeface="Calibri"/>
                <a:ea typeface="+mn-lt"/>
                <a:cs typeface="Arial"/>
              </a:rPr>
              <a:t>Working</a:t>
            </a:r>
            <a:r>
              <a:rPr lang="vi-VN" sz="3200" b="1" dirty="0">
                <a:solidFill>
                  <a:schemeClr val="bg1"/>
                </a:solidFill>
                <a:latin typeface="Calibri"/>
                <a:ea typeface="+mn-lt"/>
                <a:cs typeface="Arial"/>
              </a:rPr>
              <a:t> </a:t>
            </a:r>
            <a:r>
              <a:rPr lang="vi-VN" sz="3200" b="1" dirty="0" err="1">
                <a:solidFill>
                  <a:schemeClr val="bg1"/>
                </a:solidFill>
                <a:latin typeface="Calibri"/>
                <a:ea typeface="+mn-lt"/>
                <a:cs typeface="Arial"/>
              </a:rPr>
              <a:t>software</a:t>
            </a:r>
            <a:r>
              <a:rPr lang="vi-VN" sz="3200" dirty="0">
                <a:solidFill>
                  <a:schemeClr val="bg1"/>
                </a:solidFill>
                <a:latin typeface="Calibri"/>
                <a:ea typeface="+mn-lt"/>
                <a:cs typeface="Arial"/>
              </a:rPr>
              <a:t> </a:t>
            </a:r>
            <a:r>
              <a:rPr lang="vi-VN" sz="3200" dirty="0" err="1">
                <a:solidFill>
                  <a:schemeClr val="bg1"/>
                </a:solidFill>
                <a:latin typeface="Calibri"/>
                <a:ea typeface="+mn-lt"/>
                <a:cs typeface="Arial"/>
              </a:rPr>
              <a:t>over</a:t>
            </a:r>
            <a:r>
              <a:rPr lang="vi-VN" sz="3200" dirty="0">
                <a:solidFill>
                  <a:schemeClr val="bg1"/>
                </a:solidFill>
                <a:latin typeface="Calibri"/>
                <a:ea typeface="+mn-lt"/>
                <a:cs typeface="Arial"/>
              </a:rPr>
              <a:t> </a:t>
            </a:r>
            <a:r>
              <a:rPr lang="vi-VN" sz="3200" dirty="0" err="1">
                <a:solidFill>
                  <a:schemeClr val="bg1"/>
                </a:solidFill>
                <a:latin typeface="Calibri"/>
                <a:ea typeface="+mn-lt"/>
                <a:cs typeface="Arial"/>
              </a:rPr>
              <a:t>comprehensive</a:t>
            </a:r>
            <a:r>
              <a:rPr lang="vi-VN" sz="3200" dirty="0">
                <a:solidFill>
                  <a:schemeClr val="bg1"/>
                </a:solidFill>
                <a:latin typeface="Calibri"/>
                <a:ea typeface="+mn-lt"/>
                <a:cs typeface="Arial"/>
              </a:rPr>
              <a:t> </a:t>
            </a:r>
            <a:r>
              <a:rPr lang="vi-VN" sz="3200" dirty="0" err="1">
                <a:solidFill>
                  <a:schemeClr val="bg1"/>
                </a:solidFill>
                <a:latin typeface="Calibri"/>
                <a:ea typeface="+mn-lt"/>
                <a:cs typeface="Arial"/>
              </a:rPr>
              <a:t>documentation</a:t>
            </a:r>
            <a:r>
              <a:rPr lang="vi-VN" sz="3200" dirty="0">
                <a:solidFill>
                  <a:schemeClr val="bg1"/>
                </a:solidFill>
                <a:latin typeface="Calibri"/>
                <a:ea typeface="+mn-lt"/>
                <a:cs typeface="Arial"/>
              </a:rPr>
              <a:t> </a:t>
            </a:r>
            <a:r>
              <a:rPr lang="vi-VN" sz="3200" dirty="0">
                <a:solidFill>
                  <a:schemeClr val="bg1"/>
                </a:solidFill>
                <a:latin typeface="Calibri"/>
                <a:ea typeface="+mn-lt"/>
                <a:cs typeface="+mn-lt"/>
              </a:rPr>
              <a:t/>
            </a:r>
            <a:br>
              <a:rPr lang="vi-VN" sz="3200" dirty="0">
                <a:solidFill>
                  <a:schemeClr val="bg1"/>
                </a:solidFill>
                <a:latin typeface="Calibri"/>
                <a:ea typeface="+mn-lt"/>
                <a:cs typeface="+mn-lt"/>
              </a:rPr>
            </a:br>
            <a:endParaRPr lang="vi-VN" sz="3200" dirty="0">
              <a:solidFill>
                <a:schemeClr val="bg1"/>
              </a:solidFill>
              <a:latin typeface="Calibri"/>
              <a:ea typeface="+mn-lt"/>
              <a:cs typeface="Arial"/>
            </a:endParaRPr>
          </a:p>
        </p:txBody>
      </p:sp>
      <p:sp>
        <p:nvSpPr>
          <p:cNvPr id="40" name="Hộp Văn bản 39">
            <a:extLst>
              <a:ext uri="{FF2B5EF4-FFF2-40B4-BE49-F238E27FC236}">
                <a16:creationId xmlns:a16="http://schemas.microsoft.com/office/drawing/2014/main" id="{E5A0F501-E218-2EF5-F941-D793188974F4}"/>
              </a:ext>
            </a:extLst>
          </p:cNvPr>
          <p:cNvSpPr txBox="1"/>
          <p:nvPr/>
        </p:nvSpPr>
        <p:spPr>
          <a:xfrm>
            <a:off x="1266825" y="6015037"/>
            <a:ext cx="7453312"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3200" b="1" dirty="0" err="1">
                <a:solidFill>
                  <a:schemeClr val="bg1"/>
                </a:solidFill>
                <a:latin typeface="Calibri"/>
                <a:ea typeface="+mn-lt"/>
                <a:cs typeface="Arial"/>
              </a:rPr>
              <a:t>Customer</a:t>
            </a:r>
            <a:r>
              <a:rPr lang="vi-VN" sz="3200" b="1" dirty="0">
                <a:solidFill>
                  <a:schemeClr val="bg1"/>
                </a:solidFill>
                <a:latin typeface="Calibri"/>
                <a:ea typeface="+mn-lt"/>
                <a:cs typeface="Arial"/>
              </a:rPr>
              <a:t> </a:t>
            </a:r>
            <a:r>
              <a:rPr lang="vi-VN" sz="3200" b="1" dirty="0" err="1">
                <a:solidFill>
                  <a:schemeClr val="bg1"/>
                </a:solidFill>
                <a:latin typeface="Calibri"/>
                <a:ea typeface="+mn-lt"/>
                <a:cs typeface="Arial"/>
              </a:rPr>
              <a:t>collaboration</a:t>
            </a:r>
            <a:r>
              <a:rPr lang="vi-VN" sz="3200" b="1" dirty="0">
                <a:solidFill>
                  <a:schemeClr val="bg1"/>
                </a:solidFill>
                <a:latin typeface="Calibri"/>
                <a:ea typeface="+mn-lt"/>
                <a:cs typeface="Arial"/>
              </a:rPr>
              <a:t> </a:t>
            </a:r>
            <a:r>
              <a:rPr lang="vi-VN" sz="3200" dirty="0" err="1">
                <a:solidFill>
                  <a:schemeClr val="bg1"/>
                </a:solidFill>
                <a:latin typeface="Calibri"/>
                <a:ea typeface="+mn-lt"/>
                <a:cs typeface="Arial"/>
              </a:rPr>
              <a:t>over</a:t>
            </a:r>
            <a:r>
              <a:rPr lang="vi-VN" sz="3200" dirty="0">
                <a:solidFill>
                  <a:schemeClr val="bg1"/>
                </a:solidFill>
                <a:latin typeface="Calibri"/>
                <a:ea typeface="+mn-lt"/>
                <a:cs typeface="Arial"/>
              </a:rPr>
              <a:t> </a:t>
            </a:r>
            <a:r>
              <a:rPr lang="vi-VN" sz="3200" dirty="0" err="1">
                <a:solidFill>
                  <a:schemeClr val="bg1"/>
                </a:solidFill>
                <a:latin typeface="Calibri"/>
                <a:ea typeface="+mn-lt"/>
                <a:cs typeface="Arial"/>
              </a:rPr>
              <a:t>contract</a:t>
            </a:r>
            <a:r>
              <a:rPr lang="vi-VN" sz="3200" dirty="0">
                <a:solidFill>
                  <a:schemeClr val="bg1"/>
                </a:solidFill>
                <a:latin typeface="Calibri"/>
                <a:ea typeface="+mn-lt"/>
                <a:cs typeface="Arial"/>
              </a:rPr>
              <a:t> </a:t>
            </a:r>
            <a:r>
              <a:rPr lang="vi-VN" sz="3200" dirty="0" err="1">
                <a:solidFill>
                  <a:schemeClr val="bg1"/>
                </a:solidFill>
                <a:latin typeface="Calibri"/>
                <a:ea typeface="+mn-lt"/>
                <a:cs typeface="Arial"/>
              </a:rPr>
              <a:t>negotiation</a:t>
            </a:r>
            <a:r>
              <a:rPr lang="vi-VN" sz="3200" dirty="0">
                <a:solidFill>
                  <a:schemeClr val="bg1"/>
                </a:solidFill>
                <a:latin typeface="Calibri"/>
                <a:ea typeface="+mn-lt"/>
                <a:cs typeface="Arial"/>
              </a:rPr>
              <a:t> </a:t>
            </a:r>
            <a:r>
              <a:rPr lang="vi-VN" sz="3200" dirty="0">
                <a:solidFill>
                  <a:schemeClr val="bg1"/>
                </a:solidFill>
                <a:latin typeface="Calibri"/>
                <a:ea typeface="+mn-lt"/>
                <a:cs typeface="+mn-lt"/>
              </a:rPr>
              <a:t/>
            </a:r>
            <a:br>
              <a:rPr lang="vi-VN" sz="3200" dirty="0">
                <a:solidFill>
                  <a:schemeClr val="bg1"/>
                </a:solidFill>
                <a:latin typeface="Calibri"/>
                <a:ea typeface="+mn-lt"/>
                <a:cs typeface="+mn-lt"/>
              </a:rPr>
            </a:br>
            <a:endParaRPr lang="vi-VN" sz="3200" dirty="0">
              <a:solidFill>
                <a:schemeClr val="bg1"/>
              </a:solidFill>
              <a:latin typeface="Calibri"/>
              <a:ea typeface="+mn-lt"/>
              <a:cs typeface="Arial"/>
            </a:endParaRPr>
          </a:p>
        </p:txBody>
      </p:sp>
      <p:sp>
        <p:nvSpPr>
          <p:cNvPr id="41" name="Hộp Văn bản 40">
            <a:extLst>
              <a:ext uri="{FF2B5EF4-FFF2-40B4-BE49-F238E27FC236}">
                <a16:creationId xmlns:a16="http://schemas.microsoft.com/office/drawing/2014/main" id="{0B160FE4-40DF-E150-FB5A-992045B8BFEF}"/>
              </a:ext>
            </a:extLst>
          </p:cNvPr>
          <p:cNvSpPr txBox="1"/>
          <p:nvPr/>
        </p:nvSpPr>
        <p:spPr>
          <a:xfrm>
            <a:off x="723899" y="8567737"/>
            <a:ext cx="721518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3200" b="1" dirty="0" err="1">
                <a:solidFill>
                  <a:schemeClr val="bg1"/>
                </a:solidFill>
                <a:latin typeface="Calibri"/>
                <a:ea typeface="+mn-lt"/>
                <a:cs typeface="Arial"/>
              </a:rPr>
              <a:t>Responding</a:t>
            </a:r>
            <a:r>
              <a:rPr lang="vi-VN" sz="3200" b="1" dirty="0">
                <a:solidFill>
                  <a:schemeClr val="bg1"/>
                </a:solidFill>
                <a:latin typeface="Calibri"/>
                <a:ea typeface="+mn-lt"/>
                <a:cs typeface="Arial"/>
              </a:rPr>
              <a:t> to </a:t>
            </a:r>
            <a:r>
              <a:rPr lang="vi-VN" sz="3200" b="1" dirty="0" err="1">
                <a:solidFill>
                  <a:schemeClr val="bg1"/>
                </a:solidFill>
                <a:latin typeface="Calibri"/>
                <a:ea typeface="+mn-lt"/>
                <a:cs typeface="Arial"/>
              </a:rPr>
              <a:t>change</a:t>
            </a:r>
            <a:r>
              <a:rPr lang="vi-VN" sz="3200" dirty="0">
                <a:solidFill>
                  <a:schemeClr val="bg1"/>
                </a:solidFill>
                <a:latin typeface="Calibri"/>
                <a:ea typeface="+mn-lt"/>
                <a:cs typeface="Arial"/>
              </a:rPr>
              <a:t> </a:t>
            </a:r>
            <a:r>
              <a:rPr lang="vi-VN" sz="3200" dirty="0" err="1">
                <a:solidFill>
                  <a:schemeClr val="bg1"/>
                </a:solidFill>
                <a:latin typeface="Calibri"/>
                <a:ea typeface="+mn-lt"/>
                <a:cs typeface="Arial"/>
              </a:rPr>
              <a:t>over</a:t>
            </a:r>
            <a:r>
              <a:rPr lang="vi-VN" sz="3200" dirty="0">
                <a:solidFill>
                  <a:schemeClr val="bg1"/>
                </a:solidFill>
                <a:latin typeface="Calibri"/>
                <a:ea typeface="+mn-lt"/>
                <a:cs typeface="Arial"/>
              </a:rPr>
              <a:t> </a:t>
            </a:r>
            <a:r>
              <a:rPr lang="vi-VN" sz="3200" dirty="0" err="1">
                <a:solidFill>
                  <a:schemeClr val="bg1"/>
                </a:solidFill>
                <a:latin typeface="Calibri"/>
                <a:ea typeface="+mn-lt"/>
                <a:cs typeface="Arial"/>
              </a:rPr>
              <a:t>following</a:t>
            </a:r>
            <a:r>
              <a:rPr lang="vi-VN" sz="3200" dirty="0">
                <a:solidFill>
                  <a:schemeClr val="bg1"/>
                </a:solidFill>
                <a:latin typeface="Calibri"/>
                <a:ea typeface="+mn-lt"/>
                <a:cs typeface="Arial"/>
              </a:rPr>
              <a:t> a </a:t>
            </a:r>
            <a:r>
              <a:rPr lang="vi-VN" sz="3200" dirty="0" err="1">
                <a:solidFill>
                  <a:schemeClr val="bg1"/>
                </a:solidFill>
                <a:latin typeface="Calibri"/>
                <a:ea typeface="+mn-lt"/>
                <a:cs typeface="Arial"/>
              </a:rPr>
              <a:t>plan</a:t>
            </a:r>
            <a:r>
              <a:rPr lang="vi-VN" sz="3200" dirty="0">
                <a:solidFill>
                  <a:schemeClr val="bg1"/>
                </a:solidFill>
                <a:latin typeface="Calibri"/>
                <a:ea typeface="+mn-lt"/>
                <a:cs typeface="Arial"/>
              </a:rPr>
              <a:t> </a:t>
            </a:r>
            <a:r>
              <a:rPr lang="vi-VN" sz="3200" dirty="0">
                <a:solidFill>
                  <a:schemeClr val="bg1"/>
                </a:solidFill>
                <a:latin typeface="Calibri"/>
                <a:ea typeface="+mn-lt"/>
                <a:cs typeface="+mn-lt"/>
              </a:rPr>
              <a:t/>
            </a:r>
            <a:br>
              <a:rPr lang="vi-VN" sz="3200" dirty="0">
                <a:solidFill>
                  <a:schemeClr val="bg1"/>
                </a:solidFill>
                <a:latin typeface="Calibri"/>
                <a:ea typeface="+mn-lt"/>
                <a:cs typeface="+mn-lt"/>
              </a:rPr>
            </a:br>
            <a:endParaRPr lang="vi-VN" sz="3200" dirty="0">
              <a:solidFill>
                <a:schemeClr val="bg1"/>
              </a:solidFill>
              <a:latin typeface="Calibri"/>
              <a:ea typeface="+mn-lt"/>
              <a:cs typeface="Arial"/>
            </a:endParaRPr>
          </a:p>
        </p:txBody>
      </p:sp>
      <p:pic>
        <p:nvPicPr>
          <p:cNvPr id="2" name="Picture 1"/>
          <p:cNvPicPr>
            <a:picLocks noChangeAspect="1"/>
          </p:cNvPicPr>
          <p:nvPr/>
        </p:nvPicPr>
        <p:blipFill>
          <a:blip r:embed="rId5"/>
          <a:stretch>
            <a:fillRect/>
          </a:stretch>
        </p:blipFill>
        <p:spPr>
          <a:xfrm>
            <a:off x="11853670" y="3102414"/>
            <a:ext cx="4876800" cy="4876800"/>
          </a:xfrm>
          <a:prstGeom prst="rect">
            <a:avLst/>
          </a:prstGeom>
        </p:spPr>
      </p:pic>
    </p:spTree>
    <p:extLst>
      <p:ext uri="{BB962C8B-B14F-4D97-AF65-F5344CB8AC3E}">
        <p14:creationId xmlns:p14="http://schemas.microsoft.com/office/powerpoint/2010/main" val="28592051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5EFF"/>
        </a:solidFill>
        <a:effectLst/>
      </p:bgPr>
    </p:bg>
    <p:spTree>
      <p:nvGrpSpPr>
        <p:cNvPr id="1" name=""/>
        <p:cNvGrpSpPr/>
        <p:nvPr/>
      </p:nvGrpSpPr>
      <p:grpSpPr>
        <a:xfrm>
          <a:off x="0" y="0"/>
          <a:ext cx="0" cy="0"/>
          <a:chOff x="0" y="0"/>
          <a:chExt cx="0" cy="0"/>
        </a:xfrm>
      </p:grpSpPr>
      <p:pic>
        <p:nvPicPr>
          <p:cNvPr id="41" name="Picture 40"/>
          <p:cNvPicPr>
            <a:picLocks noChangeAspect="1"/>
          </p:cNvPicPr>
          <p:nvPr/>
        </p:nvPicPr>
        <p:blipFill>
          <a:blip r:embed="rId3"/>
          <a:stretch>
            <a:fillRect/>
          </a:stretch>
        </p:blipFill>
        <p:spPr>
          <a:xfrm>
            <a:off x="3733800" y="2307184"/>
            <a:ext cx="4876800" cy="4876800"/>
          </a:xfrm>
          <a:prstGeom prst="rect">
            <a:avLst/>
          </a:prstGeom>
        </p:spPr>
      </p:pic>
      <p:sp>
        <p:nvSpPr>
          <p:cNvPr id="2" name="Freeform 2"/>
          <p:cNvSpPr/>
          <p:nvPr/>
        </p:nvSpPr>
        <p:spPr>
          <a:xfrm>
            <a:off x="9449760" y="-439536"/>
            <a:ext cx="7275446" cy="7275446"/>
          </a:xfrm>
          <a:custGeom>
            <a:avLst/>
            <a:gdLst/>
            <a:ahLst/>
            <a:cxnLst/>
            <a:rect l="l" t="t" r="r" b="b"/>
            <a:pathLst>
              <a:path w="7275446" h="7275446">
                <a:moveTo>
                  <a:pt x="0" y="0"/>
                </a:moveTo>
                <a:lnTo>
                  <a:pt x="7275446" y="0"/>
                </a:lnTo>
                <a:lnTo>
                  <a:pt x="7275446" y="7275446"/>
                </a:lnTo>
                <a:lnTo>
                  <a:pt x="0" y="7275446"/>
                </a:lnTo>
                <a:lnTo>
                  <a:pt x="0" y="0"/>
                </a:lnTo>
                <a:close/>
              </a:path>
            </a:pathLst>
          </a:custGeom>
          <a:blipFill>
            <a:blip r:embed="rId4">
              <a:alphaModFix amt="32999"/>
              <a:extLst>
                <a:ext uri="{96DAC541-7B7A-43D3-8B79-37D633B846F1}">
                  <asvg:svgBlip xmlns:asvg="http://schemas.microsoft.com/office/drawing/2016/SVG/main" xmlns="" r:embed="rId5"/>
                </a:ext>
              </a:extLst>
            </a:blip>
            <a:stretch>
              <a:fillRect/>
            </a:stretch>
          </a:blipFill>
        </p:spPr>
      </p:sp>
      <p:grpSp>
        <p:nvGrpSpPr>
          <p:cNvPr id="3" name="Group 3"/>
          <p:cNvGrpSpPr/>
          <p:nvPr/>
        </p:nvGrpSpPr>
        <p:grpSpPr>
          <a:xfrm rot="-2346748">
            <a:off x="6196826" y="1119047"/>
            <a:ext cx="12732324" cy="13418974"/>
            <a:chOff x="0" y="0"/>
            <a:chExt cx="3353369" cy="3534215"/>
          </a:xfrm>
        </p:grpSpPr>
        <p:sp>
          <p:nvSpPr>
            <p:cNvPr id="4" name="Freeform 4"/>
            <p:cNvSpPr/>
            <p:nvPr/>
          </p:nvSpPr>
          <p:spPr>
            <a:xfrm>
              <a:off x="2583" y="0"/>
              <a:ext cx="3348202" cy="3534215"/>
            </a:xfrm>
            <a:custGeom>
              <a:avLst/>
              <a:gdLst/>
              <a:ahLst/>
              <a:cxnLst/>
              <a:rect l="l" t="t" r="r" b="b"/>
              <a:pathLst>
                <a:path w="3348202" h="3534215">
                  <a:moveTo>
                    <a:pt x="261422" y="0"/>
                  </a:moveTo>
                  <a:lnTo>
                    <a:pt x="3289981" y="0"/>
                  </a:lnTo>
                  <a:cubicBezTo>
                    <a:pt x="3305779" y="0"/>
                    <a:pt x="3320879" y="6510"/>
                    <a:pt x="3331725" y="17997"/>
                  </a:cubicBezTo>
                  <a:cubicBezTo>
                    <a:pt x="3342570" y="29484"/>
                    <a:pt x="3348203" y="44933"/>
                    <a:pt x="3347296" y="60705"/>
                  </a:cubicBezTo>
                  <a:lnTo>
                    <a:pt x="3151077" y="3473510"/>
                  </a:lnTo>
                  <a:cubicBezTo>
                    <a:pt x="3149117" y="3507586"/>
                    <a:pt x="3120913" y="3534215"/>
                    <a:pt x="3086781" y="3534215"/>
                  </a:cubicBezTo>
                  <a:lnTo>
                    <a:pt x="58222" y="3534215"/>
                  </a:lnTo>
                  <a:cubicBezTo>
                    <a:pt x="42424" y="3534215"/>
                    <a:pt x="27324" y="3527705"/>
                    <a:pt x="16479" y="3516218"/>
                  </a:cubicBezTo>
                  <a:cubicBezTo>
                    <a:pt x="5633" y="3504731"/>
                    <a:pt x="0" y="3489282"/>
                    <a:pt x="907" y="3473510"/>
                  </a:cubicBezTo>
                  <a:lnTo>
                    <a:pt x="197127" y="60705"/>
                  </a:lnTo>
                  <a:cubicBezTo>
                    <a:pt x="199086" y="26629"/>
                    <a:pt x="227290" y="0"/>
                    <a:pt x="261422" y="0"/>
                  </a:cubicBezTo>
                  <a:close/>
                </a:path>
              </a:pathLst>
            </a:custGeom>
            <a:gradFill rotWithShape="1">
              <a:gsLst>
                <a:gs pos="0">
                  <a:srgbClr val="82A5FF">
                    <a:alpha val="20000"/>
                  </a:srgbClr>
                </a:gs>
                <a:gs pos="100000">
                  <a:srgbClr val="005EFF">
                    <a:alpha val="100000"/>
                  </a:srgbClr>
                </a:gs>
              </a:gsLst>
              <a:lin ang="0"/>
            </a:gradFill>
          </p:spPr>
        </p:sp>
        <p:sp>
          <p:nvSpPr>
            <p:cNvPr id="5" name="TextBox 5"/>
            <p:cNvSpPr txBox="1"/>
            <p:nvPr/>
          </p:nvSpPr>
          <p:spPr>
            <a:xfrm>
              <a:off x="101600" y="-47625"/>
              <a:ext cx="3150169" cy="3581840"/>
            </a:xfrm>
            <a:prstGeom prst="rect">
              <a:avLst/>
            </a:prstGeom>
          </p:spPr>
          <p:txBody>
            <a:bodyPr lIns="50800" tIns="50800" rIns="50800" bIns="50800" rtlCol="0" anchor="ctr"/>
            <a:lstStyle/>
            <a:p>
              <a:pPr algn="ctr">
                <a:lnSpc>
                  <a:spcPts val="2731"/>
                </a:lnSpc>
              </a:pPr>
              <a:endParaRPr/>
            </a:p>
          </p:txBody>
        </p:sp>
      </p:grpSp>
      <p:grpSp>
        <p:nvGrpSpPr>
          <p:cNvPr id="17" name="Group 17"/>
          <p:cNvGrpSpPr/>
          <p:nvPr/>
        </p:nvGrpSpPr>
        <p:grpSpPr>
          <a:xfrm>
            <a:off x="16146813" y="8304146"/>
            <a:ext cx="1066005" cy="1058401"/>
            <a:chOff x="0" y="0"/>
            <a:chExt cx="289003" cy="286941"/>
          </a:xfrm>
        </p:grpSpPr>
        <p:sp>
          <p:nvSpPr>
            <p:cNvPr id="18" name="Freeform 18"/>
            <p:cNvSpPr/>
            <p:nvPr/>
          </p:nvSpPr>
          <p:spPr>
            <a:xfrm>
              <a:off x="0" y="0"/>
              <a:ext cx="289003" cy="286941"/>
            </a:xfrm>
            <a:custGeom>
              <a:avLst/>
              <a:gdLst/>
              <a:ahLst/>
              <a:cxnLst/>
              <a:rect l="l" t="t" r="r" b="b"/>
              <a:pathLst>
                <a:path w="289003" h="286941">
                  <a:moveTo>
                    <a:pt x="143471" y="0"/>
                  </a:moveTo>
                  <a:lnTo>
                    <a:pt x="145532" y="0"/>
                  </a:lnTo>
                  <a:cubicBezTo>
                    <a:pt x="183583" y="0"/>
                    <a:pt x="220075" y="15116"/>
                    <a:pt x="246981" y="42022"/>
                  </a:cubicBezTo>
                  <a:cubicBezTo>
                    <a:pt x="273887" y="68928"/>
                    <a:pt x="289003" y="105420"/>
                    <a:pt x="289003" y="143471"/>
                  </a:cubicBezTo>
                  <a:lnTo>
                    <a:pt x="289003" y="143471"/>
                  </a:lnTo>
                  <a:cubicBezTo>
                    <a:pt x="289003" y="181521"/>
                    <a:pt x="273887" y="218014"/>
                    <a:pt x="246981" y="244920"/>
                  </a:cubicBezTo>
                  <a:cubicBezTo>
                    <a:pt x="220075" y="271826"/>
                    <a:pt x="183583" y="286941"/>
                    <a:pt x="145532" y="286941"/>
                  </a:cubicBezTo>
                  <a:lnTo>
                    <a:pt x="143471" y="286941"/>
                  </a:lnTo>
                  <a:cubicBezTo>
                    <a:pt x="105420" y="286941"/>
                    <a:pt x="68928" y="271826"/>
                    <a:pt x="42022" y="244920"/>
                  </a:cubicBezTo>
                  <a:cubicBezTo>
                    <a:pt x="15116" y="218014"/>
                    <a:pt x="0" y="181521"/>
                    <a:pt x="0" y="143471"/>
                  </a:cubicBezTo>
                  <a:lnTo>
                    <a:pt x="0" y="143471"/>
                  </a:lnTo>
                  <a:cubicBezTo>
                    <a:pt x="0" y="105420"/>
                    <a:pt x="15116" y="68928"/>
                    <a:pt x="42022" y="42022"/>
                  </a:cubicBezTo>
                  <a:cubicBezTo>
                    <a:pt x="68928" y="15116"/>
                    <a:pt x="105420" y="0"/>
                    <a:pt x="143471" y="0"/>
                  </a:cubicBezTo>
                  <a:close/>
                </a:path>
              </a:pathLst>
            </a:custGeom>
            <a:solidFill>
              <a:srgbClr val="F4F4F4"/>
            </a:solidFill>
          </p:spPr>
        </p:sp>
        <p:sp>
          <p:nvSpPr>
            <p:cNvPr id="19" name="TextBox 19"/>
            <p:cNvSpPr txBox="1"/>
            <p:nvPr/>
          </p:nvSpPr>
          <p:spPr>
            <a:xfrm>
              <a:off x="0" y="-38100"/>
              <a:ext cx="289003" cy="325041"/>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rot="-5400000">
            <a:off x="16511822" y="8588199"/>
            <a:ext cx="362818" cy="490294"/>
          </a:xfrm>
          <a:custGeom>
            <a:avLst/>
            <a:gdLst/>
            <a:ahLst/>
            <a:cxnLst/>
            <a:rect l="l" t="t" r="r" b="b"/>
            <a:pathLst>
              <a:path w="362818" h="490294">
                <a:moveTo>
                  <a:pt x="0" y="0"/>
                </a:moveTo>
                <a:lnTo>
                  <a:pt x="362818" y="0"/>
                </a:lnTo>
                <a:lnTo>
                  <a:pt x="362818" y="490294"/>
                </a:lnTo>
                <a:lnTo>
                  <a:pt x="0" y="490294"/>
                </a:lnTo>
                <a:lnTo>
                  <a:pt x="0" y="0"/>
                </a:lnTo>
                <a:close/>
              </a:path>
            </a:pathLst>
          </a:custGeom>
          <a:blipFill>
            <a:blip r:embed="rId6">
              <a:extLst>
                <a:ext uri="{96DAC541-7B7A-43D3-8B79-37D633B846F1}">
                  <asvg:svgBlip xmlns:asvg="http://schemas.microsoft.com/office/drawing/2016/SVG/main" xmlns="" r:embed="rId8"/>
                </a:ext>
              </a:extLst>
            </a:blip>
            <a:stretch>
              <a:fillRect/>
            </a:stretch>
          </a:blipFill>
        </p:spPr>
      </p:sp>
      <p:sp>
        <p:nvSpPr>
          <p:cNvPr id="27" name="TextBox 27"/>
          <p:cNvSpPr txBox="1"/>
          <p:nvPr/>
        </p:nvSpPr>
        <p:spPr>
          <a:xfrm>
            <a:off x="990600" y="1866900"/>
            <a:ext cx="13583679" cy="2231380"/>
          </a:xfrm>
          <a:prstGeom prst="rect">
            <a:avLst/>
          </a:prstGeom>
        </p:spPr>
        <p:txBody>
          <a:bodyPr wrap="square" lIns="0" tIns="0" rIns="0" bIns="0" rtlCol="0" anchor="t">
            <a:spAutoFit/>
          </a:bodyPr>
          <a:lstStyle/>
          <a:p>
            <a:pPr marL="457200" indent="-457200">
              <a:lnSpc>
                <a:spcPts val="2871"/>
              </a:lnSpc>
              <a:spcBef>
                <a:spcPct val="0"/>
              </a:spcBef>
              <a:buFontTx/>
              <a:buAutoNum type="arabicPeriod"/>
            </a:pPr>
            <a:r>
              <a:rPr lang="en-US" altLang="ja-JP" sz="2000" dirty="0" smtClean="0">
                <a:solidFill>
                  <a:schemeClr val="bg1"/>
                </a:solidFill>
                <a:latin typeface="+mj-lt"/>
              </a:rPr>
              <a:t>Our </a:t>
            </a:r>
            <a:r>
              <a:rPr lang="en-US" altLang="ja-JP" sz="2000" dirty="0">
                <a:solidFill>
                  <a:schemeClr val="bg1"/>
                </a:solidFill>
                <a:latin typeface="+mj-lt"/>
              </a:rPr>
              <a:t>highest priority is to satisfy the customer through the early and continuous delivery of valuable software</a:t>
            </a:r>
            <a:r>
              <a:rPr lang="en-US" altLang="ja-JP" sz="2000" dirty="0" smtClean="0">
                <a:solidFill>
                  <a:schemeClr val="bg1"/>
                </a:solidFill>
                <a:latin typeface="+mj-lt"/>
              </a:rPr>
              <a:t>. </a:t>
            </a:r>
          </a:p>
          <a:p>
            <a:pPr marL="342900" indent="-342900">
              <a:lnSpc>
                <a:spcPts val="2871"/>
              </a:lnSpc>
              <a:spcBef>
                <a:spcPct val="0"/>
              </a:spcBef>
              <a:buFont typeface="Wingdings" panose="05000000000000000000" pitchFamily="2" charset="2"/>
              <a:buChar char="ü"/>
            </a:pPr>
            <a:r>
              <a:rPr lang="en-US" altLang="ja-JP" sz="2000" dirty="0" smtClean="0">
                <a:solidFill>
                  <a:schemeClr val="bg1"/>
                </a:solidFill>
                <a:latin typeface="+mj-lt"/>
              </a:rPr>
              <a:t> </a:t>
            </a:r>
            <a:r>
              <a:rPr lang="ja-JP" altLang="ja-JP" sz="2000" dirty="0" smtClean="0">
                <a:solidFill>
                  <a:schemeClr val="bg1"/>
                </a:solidFill>
                <a:latin typeface="Arial" panose="020B0604020202020204" pitchFamily="34" charset="0"/>
              </a:rPr>
              <a:t>U</a:t>
            </a:r>
            <a:r>
              <a:rPr lang="ja-JP" altLang="ja-JP" sz="2000" dirty="0">
                <a:solidFill>
                  <a:schemeClr val="bg1"/>
                </a:solidFill>
                <a:latin typeface="Arial" panose="020B0604020202020204" pitchFamily="34" charset="0"/>
              </a:rPr>
              <a:t>ltimately, what truly matters at the end of the lifecycle is a fully functional </a:t>
            </a:r>
            <a:r>
              <a:rPr lang="ja-JP" altLang="ja-JP" sz="2000" b="1" dirty="0">
                <a:solidFill>
                  <a:schemeClr val="bg1"/>
                </a:solidFill>
                <a:latin typeface="Arial" panose="020B0604020202020204" pitchFamily="34" charset="0"/>
              </a:rPr>
              <a:t>Worldvisitz Mobile App</a:t>
            </a:r>
            <a:r>
              <a:rPr lang="ja-JP" altLang="ja-JP" sz="2000" dirty="0">
                <a:solidFill>
                  <a:schemeClr val="bg1"/>
                </a:solidFill>
                <a:latin typeface="Arial" panose="020B0604020202020204" pitchFamily="34" charset="0"/>
              </a:rPr>
              <a:t> that integrates seamlessly with the required back end. This is why early feedback and timely corrections are given significant emphasis throughout the development process.</a:t>
            </a:r>
          </a:p>
          <a:p>
            <a:pPr marL="457200" lvl="0" indent="-457200">
              <a:lnSpc>
                <a:spcPts val="2871"/>
              </a:lnSpc>
              <a:spcBef>
                <a:spcPct val="0"/>
              </a:spcBef>
              <a:buAutoNum type="arabicPeriod"/>
            </a:pPr>
            <a:endParaRPr lang="en-US" altLang="ja-JP" sz="2000" dirty="0" smtClean="0">
              <a:solidFill>
                <a:schemeClr val="bg1"/>
              </a:solidFill>
              <a:latin typeface="+mj-lt"/>
            </a:endParaRPr>
          </a:p>
          <a:p>
            <a:pPr lvl="0">
              <a:lnSpc>
                <a:spcPts val="2871"/>
              </a:lnSpc>
              <a:spcBef>
                <a:spcPct val="0"/>
              </a:spcBef>
            </a:pPr>
            <a:r>
              <a:rPr lang="en-US" sz="2000" b="1" dirty="0">
                <a:solidFill>
                  <a:schemeClr val="bg1"/>
                </a:solidFill>
                <a:latin typeface="+mj-lt"/>
                <a:ea typeface="Pattanakarn Bold"/>
                <a:cs typeface="Pattanakarn Bold"/>
                <a:sym typeface="Pattanakarn Bold"/>
              </a:rPr>
              <a:t>	</a:t>
            </a:r>
            <a:r>
              <a:rPr lang="en-US" sz="2000" b="1" dirty="0" smtClean="0">
                <a:solidFill>
                  <a:schemeClr val="bg1"/>
                </a:solidFill>
                <a:latin typeface="+mj-lt"/>
                <a:ea typeface="Pattanakarn Bold"/>
                <a:cs typeface="Pattanakarn Bold"/>
                <a:sym typeface="Pattanakarn Bold"/>
              </a:rPr>
              <a:t> </a:t>
            </a:r>
            <a:endParaRPr lang="en-US" sz="2000" b="1" dirty="0">
              <a:solidFill>
                <a:schemeClr val="bg1"/>
              </a:solidFill>
              <a:latin typeface="+mj-lt"/>
              <a:ea typeface="Pattanakarn Bold"/>
              <a:cs typeface="Pattanakarn Bold"/>
              <a:sym typeface="Pattanakarn Bold"/>
            </a:endParaRPr>
          </a:p>
        </p:txBody>
      </p:sp>
      <p:sp>
        <p:nvSpPr>
          <p:cNvPr id="29" name="TextBox 23"/>
          <p:cNvSpPr txBox="1"/>
          <p:nvPr/>
        </p:nvSpPr>
        <p:spPr>
          <a:xfrm>
            <a:off x="883385" y="485214"/>
            <a:ext cx="9872940" cy="1085105"/>
          </a:xfrm>
          <a:prstGeom prst="rect">
            <a:avLst/>
          </a:prstGeom>
        </p:spPr>
        <p:txBody>
          <a:bodyPr wrap="square" lIns="0" tIns="0" rIns="0" bIns="0" rtlCol="0" anchor="t">
            <a:spAutoFit/>
          </a:bodyPr>
          <a:lstStyle/>
          <a:p>
            <a:pPr>
              <a:lnSpc>
                <a:spcPts val="9112"/>
              </a:lnSpc>
            </a:pPr>
            <a:r>
              <a:rPr lang="en-US" sz="6200" b="1" dirty="0">
                <a:solidFill>
                  <a:schemeClr val="bg1"/>
                </a:solidFill>
                <a:latin typeface="Calibri"/>
                <a:ea typeface="Calibri"/>
                <a:cs typeface="Pattanakarn Bold"/>
                <a:sym typeface="Pattanakarn Bold"/>
              </a:rPr>
              <a:t>12 PRINCIPLES</a:t>
            </a:r>
            <a:endParaRPr lang="vi-VN" sz="6200" dirty="0">
              <a:solidFill>
                <a:schemeClr val="bg1"/>
              </a:solidFill>
              <a:latin typeface="Calibri"/>
              <a:ea typeface="Calibri"/>
              <a:cs typeface="Calibri"/>
            </a:endParaRPr>
          </a:p>
        </p:txBody>
      </p:sp>
      <p:sp>
        <p:nvSpPr>
          <p:cNvPr id="33" name="TextBox 27"/>
          <p:cNvSpPr txBox="1"/>
          <p:nvPr/>
        </p:nvSpPr>
        <p:spPr>
          <a:xfrm>
            <a:off x="990599" y="3443946"/>
            <a:ext cx="13583679" cy="2603277"/>
          </a:xfrm>
          <a:prstGeom prst="rect">
            <a:avLst/>
          </a:prstGeom>
        </p:spPr>
        <p:txBody>
          <a:bodyPr wrap="square" lIns="0" tIns="0" rIns="0" bIns="0" rtlCol="0" anchor="t">
            <a:spAutoFit/>
          </a:bodyPr>
          <a:lstStyle/>
          <a:p>
            <a:pPr marL="457200" indent="-457200">
              <a:lnSpc>
                <a:spcPts val="2871"/>
              </a:lnSpc>
              <a:spcBef>
                <a:spcPct val="0"/>
              </a:spcBef>
              <a:buAutoNum type="arabicPeriod" startAt="2"/>
            </a:pPr>
            <a:r>
              <a:rPr lang="en-US" altLang="ja-JP" sz="2000" dirty="0" smtClean="0">
                <a:solidFill>
                  <a:schemeClr val="bg1"/>
                </a:solidFill>
                <a:latin typeface="+mj-lt"/>
              </a:rPr>
              <a:t>Welcome </a:t>
            </a:r>
            <a:r>
              <a:rPr lang="en-US" altLang="ja-JP" sz="2000" dirty="0">
                <a:solidFill>
                  <a:schemeClr val="bg1"/>
                </a:solidFill>
                <a:latin typeface="+mj-lt"/>
              </a:rPr>
              <a:t>changing requirements, even late in development. Agile processes harness change for the customer’s competitive advantage</a:t>
            </a:r>
            <a:r>
              <a:rPr lang="en-US" altLang="ja-JP" sz="2000" dirty="0" smtClean="0">
                <a:solidFill>
                  <a:schemeClr val="bg1"/>
                </a:solidFill>
                <a:latin typeface="+mj-lt"/>
              </a:rPr>
              <a:t>.</a:t>
            </a:r>
          </a:p>
          <a:p>
            <a:pPr marL="342900" indent="-342900">
              <a:lnSpc>
                <a:spcPts val="2871"/>
              </a:lnSpc>
              <a:spcBef>
                <a:spcPct val="0"/>
              </a:spcBef>
              <a:buFont typeface="Wingdings" panose="05000000000000000000" pitchFamily="2" charset="2"/>
              <a:buChar char="ü"/>
            </a:pPr>
            <a:r>
              <a:rPr lang="en-US" altLang="ja-JP" sz="2000" dirty="0">
                <a:solidFill>
                  <a:schemeClr val="bg1"/>
                </a:solidFill>
                <a:latin typeface="+mj-lt"/>
              </a:rPr>
              <a:t>In the case of SocialKare.gov, if end users had been involved in regular interactions with the evolving platform, they would have gained a clearer understanding of the final product. Frequent feedback and testing with real users could have ensured that the product aligned better with their needs and expectations, preventing the confusion and frustration that occurred at launch.</a:t>
            </a:r>
            <a:r>
              <a:rPr lang="ja-JP" altLang="ja-JP" sz="2000" dirty="0" smtClean="0">
                <a:solidFill>
                  <a:schemeClr val="bg1"/>
                </a:solidFill>
                <a:latin typeface="+mj-lt"/>
              </a:rPr>
              <a:t>.</a:t>
            </a:r>
            <a:endParaRPr lang="ja-JP" altLang="ja-JP" sz="2000" dirty="0">
              <a:solidFill>
                <a:schemeClr val="bg1"/>
              </a:solidFill>
              <a:latin typeface="+mj-lt"/>
            </a:endParaRPr>
          </a:p>
          <a:p>
            <a:pPr marL="457200" lvl="0" indent="-457200">
              <a:lnSpc>
                <a:spcPts val="2871"/>
              </a:lnSpc>
              <a:spcBef>
                <a:spcPct val="0"/>
              </a:spcBef>
              <a:buAutoNum type="arabicPeriod"/>
            </a:pPr>
            <a:endParaRPr lang="en-US" altLang="ja-JP" sz="2000" dirty="0" smtClean="0">
              <a:solidFill>
                <a:schemeClr val="bg1"/>
              </a:solidFill>
              <a:latin typeface="+mj-lt"/>
            </a:endParaRPr>
          </a:p>
          <a:p>
            <a:pPr lvl="0">
              <a:lnSpc>
                <a:spcPts val="2871"/>
              </a:lnSpc>
              <a:spcBef>
                <a:spcPct val="0"/>
              </a:spcBef>
            </a:pPr>
            <a:r>
              <a:rPr lang="en-US" sz="2000" b="1" dirty="0">
                <a:solidFill>
                  <a:schemeClr val="bg1"/>
                </a:solidFill>
                <a:latin typeface="+mj-lt"/>
                <a:ea typeface="Pattanakarn Bold"/>
                <a:cs typeface="Pattanakarn Bold"/>
                <a:sym typeface="Pattanakarn Bold"/>
              </a:rPr>
              <a:t>	</a:t>
            </a:r>
            <a:r>
              <a:rPr lang="en-US" sz="2000" b="1" dirty="0" smtClean="0">
                <a:solidFill>
                  <a:schemeClr val="bg1"/>
                </a:solidFill>
                <a:latin typeface="+mj-lt"/>
                <a:ea typeface="Pattanakarn Bold"/>
                <a:cs typeface="Pattanakarn Bold"/>
                <a:sym typeface="Pattanakarn Bold"/>
              </a:rPr>
              <a:t> </a:t>
            </a:r>
            <a:endParaRPr lang="en-US" sz="2000" b="1" dirty="0">
              <a:solidFill>
                <a:schemeClr val="bg1"/>
              </a:solidFill>
              <a:latin typeface="+mj-lt"/>
              <a:ea typeface="Pattanakarn Bold"/>
              <a:cs typeface="Pattanakarn Bold"/>
              <a:sym typeface="Pattanakarn Bold"/>
            </a:endParaRPr>
          </a:p>
        </p:txBody>
      </p:sp>
      <p:sp>
        <p:nvSpPr>
          <p:cNvPr id="34" name="TextBox 27"/>
          <p:cNvSpPr txBox="1"/>
          <p:nvPr/>
        </p:nvSpPr>
        <p:spPr>
          <a:xfrm>
            <a:off x="971307" y="5455399"/>
            <a:ext cx="13583679" cy="1972335"/>
          </a:xfrm>
          <a:prstGeom prst="rect">
            <a:avLst/>
          </a:prstGeom>
        </p:spPr>
        <p:txBody>
          <a:bodyPr wrap="square" lIns="0" tIns="0" rIns="0" bIns="0" rtlCol="0" anchor="t">
            <a:spAutoFit/>
          </a:bodyPr>
          <a:lstStyle/>
          <a:p>
            <a:r>
              <a:rPr lang="en-US" altLang="ja-JP" sz="2400" dirty="0">
                <a:solidFill>
                  <a:schemeClr val="bg1"/>
                </a:solidFill>
                <a:latin typeface="+mj-lt"/>
              </a:rPr>
              <a:t>3</a:t>
            </a:r>
            <a:r>
              <a:rPr lang="en-US" altLang="ja-JP" sz="2400" dirty="0" smtClean="0">
                <a:solidFill>
                  <a:schemeClr val="bg1"/>
                </a:solidFill>
                <a:latin typeface="+mj-lt"/>
              </a:rPr>
              <a:t>. </a:t>
            </a:r>
            <a:r>
              <a:rPr lang="en-US" altLang="ja-JP" sz="2000" dirty="0">
                <a:solidFill>
                  <a:schemeClr val="bg1"/>
                </a:solidFill>
                <a:latin typeface="+mj-lt"/>
              </a:rPr>
              <a:t>Deliver working software frequently, from a couple of weeks to a couple of months, with a preference to the shorter </a:t>
            </a:r>
            <a:r>
              <a:rPr lang="en-US" altLang="ja-JP" sz="2000" dirty="0" smtClean="0">
                <a:solidFill>
                  <a:schemeClr val="bg1"/>
                </a:solidFill>
                <a:latin typeface="+mj-lt"/>
              </a:rPr>
              <a:t>timescale</a:t>
            </a:r>
            <a:r>
              <a:rPr lang="en-US" altLang="ja-JP" sz="2400" dirty="0" smtClean="0">
                <a:solidFill>
                  <a:schemeClr val="bg1"/>
                </a:solidFill>
                <a:latin typeface="+mj-lt"/>
              </a:rPr>
              <a:t>.</a:t>
            </a:r>
          </a:p>
          <a:p>
            <a:pPr marL="342900" indent="-342900">
              <a:buFont typeface="Wingdings" panose="05000000000000000000" pitchFamily="2" charset="2"/>
              <a:buChar char="ü"/>
            </a:pPr>
            <a:r>
              <a:rPr lang="en-US" altLang="ja-JP" sz="2000" dirty="0" smtClean="0">
                <a:solidFill>
                  <a:schemeClr val="bg1"/>
                </a:solidFill>
                <a:latin typeface="+mj-lt"/>
              </a:rPr>
              <a:t>Frequent </a:t>
            </a:r>
            <a:r>
              <a:rPr lang="en-US" altLang="ja-JP" sz="2000" dirty="0">
                <a:solidFill>
                  <a:schemeClr val="bg1"/>
                </a:solidFill>
                <a:latin typeface="+mj-lt"/>
              </a:rPr>
              <a:t>delivery of the product is highly encouraged, as it enhances the agility of the process. In the case of SocialKare.gov, if the team had delivered iterations of the platform more frequently, they could have identified risks early and received valuable feedback from stakeholders and end users. This would have allowed them to make necessary adjustments sooner, avoiding the costly and time-consuming changes that were required later in the development cycle</a:t>
            </a:r>
            <a:r>
              <a:rPr lang="en-US" altLang="ja-JP" sz="2000" dirty="0" smtClean="0">
                <a:solidFill>
                  <a:schemeClr val="bg1"/>
                </a:solidFill>
                <a:latin typeface="+mj-lt"/>
              </a:rPr>
              <a:t>.</a:t>
            </a:r>
          </a:p>
          <a:p>
            <a:pPr lvl="0">
              <a:lnSpc>
                <a:spcPts val="2871"/>
              </a:lnSpc>
              <a:spcBef>
                <a:spcPct val="0"/>
              </a:spcBef>
            </a:pPr>
            <a:r>
              <a:rPr lang="en-US" sz="2000" b="1" dirty="0">
                <a:solidFill>
                  <a:schemeClr val="bg1"/>
                </a:solidFill>
                <a:latin typeface="+mj-lt"/>
                <a:ea typeface="Pattanakarn Bold"/>
                <a:cs typeface="Pattanakarn Bold"/>
                <a:sym typeface="Pattanakarn Bold"/>
              </a:rPr>
              <a:t>	</a:t>
            </a:r>
            <a:r>
              <a:rPr lang="en-US" sz="2000" b="1" dirty="0" smtClean="0">
                <a:solidFill>
                  <a:schemeClr val="bg1"/>
                </a:solidFill>
                <a:latin typeface="+mj-lt"/>
                <a:ea typeface="Pattanakarn Bold"/>
                <a:cs typeface="Pattanakarn Bold"/>
                <a:sym typeface="Pattanakarn Bold"/>
              </a:rPr>
              <a:t> </a:t>
            </a:r>
            <a:endParaRPr lang="en-US" sz="2000" b="1" dirty="0">
              <a:solidFill>
                <a:schemeClr val="bg1"/>
              </a:solidFill>
              <a:latin typeface="+mj-lt"/>
              <a:ea typeface="Pattanakarn Bold"/>
              <a:cs typeface="Pattanakarn Bold"/>
              <a:sym typeface="Pattanakarn Bold"/>
            </a:endParaRPr>
          </a:p>
        </p:txBody>
      </p:sp>
      <p:sp>
        <p:nvSpPr>
          <p:cNvPr id="37" name="TextBox 27"/>
          <p:cNvSpPr txBox="1"/>
          <p:nvPr/>
        </p:nvSpPr>
        <p:spPr>
          <a:xfrm>
            <a:off x="946974" y="7235413"/>
            <a:ext cx="13583679" cy="1849224"/>
          </a:xfrm>
          <a:prstGeom prst="rect">
            <a:avLst/>
          </a:prstGeom>
        </p:spPr>
        <p:txBody>
          <a:bodyPr wrap="square" lIns="0" tIns="0" rIns="0" bIns="0" rtlCol="0" anchor="t">
            <a:spAutoFit/>
          </a:bodyPr>
          <a:lstStyle/>
          <a:p>
            <a:r>
              <a:rPr lang="en-US" altLang="ja-JP" sz="2000" dirty="0" smtClean="0">
                <a:solidFill>
                  <a:schemeClr val="bg1"/>
                </a:solidFill>
                <a:latin typeface="+mj-lt"/>
              </a:rPr>
              <a:t>4. </a:t>
            </a:r>
            <a:r>
              <a:rPr lang="en-US" altLang="ja-JP" sz="2000" dirty="0">
                <a:solidFill>
                  <a:schemeClr val="bg1"/>
                </a:solidFill>
                <a:latin typeface="+mj-lt"/>
              </a:rPr>
              <a:t>Business people and developers must work together daily throughout the </a:t>
            </a:r>
            <a:r>
              <a:rPr lang="en-US" altLang="ja-JP" sz="2000" dirty="0" smtClean="0">
                <a:solidFill>
                  <a:schemeClr val="bg1"/>
                </a:solidFill>
                <a:latin typeface="+mj-lt"/>
              </a:rPr>
              <a:t>project.</a:t>
            </a:r>
          </a:p>
          <a:p>
            <a:pPr marL="342900" indent="-342900">
              <a:buFont typeface="Wingdings" panose="05000000000000000000" pitchFamily="2" charset="2"/>
              <a:buChar char="ü"/>
            </a:pPr>
            <a:r>
              <a:rPr lang="ja-JP" altLang="ja-JP" sz="2400" dirty="0" smtClean="0">
                <a:solidFill>
                  <a:schemeClr val="bg1"/>
                </a:solidFill>
                <a:latin typeface="+mj-lt"/>
              </a:rPr>
              <a:t>T</a:t>
            </a:r>
            <a:r>
              <a:rPr lang="ja-JP" altLang="ja-JP" sz="2400" dirty="0">
                <a:solidFill>
                  <a:schemeClr val="bg1"/>
                </a:solidFill>
                <a:latin typeface="+mj-lt"/>
              </a:rPr>
              <a:t>he business and </a:t>
            </a:r>
            <a:r>
              <a:rPr lang="en-US" altLang="ja-JP" sz="2400" dirty="0" smtClean="0">
                <a:solidFill>
                  <a:schemeClr val="bg1"/>
                </a:solidFill>
                <a:latin typeface="+mj-lt"/>
              </a:rPr>
              <a:t>Agile team</a:t>
            </a:r>
            <a:r>
              <a:rPr lang="ja-JP" altLang="ja-JP" sz="2400" dirty="0" smtClean="0">
                <a:solidFill>
                  <a:schemeClr val="bg1"/>
                </a:solidFill>
                <a:latin typeface="+mj-lt"/>
              </a:rPr>
              <a:t> </a:t>
            </a:r>
            <a:r>
              <a:rPr lang="ja-JP" altLang="ja-JP" sz="2400" dirty="0">
                <a:solidFill>
                  <a:schemeClr val="bg1"/>
                </a:solidFill>
                <a:latin typeface="+mj-lt"/>
              </a:rPr>
              <a:t>are aligned, ensuring everyone is on the same page. This also provides developers and solution architects (if applicable) with an “end user’s perspective” of the product or prototype, helping them better understand its purpose and usability</a:t>
            </a:r>
            <a:r>
              <a:rPr lang="ja-JP" altLang="ja-JP" sz="2400" dirty="0" smtClean="0">
                <a:solidFill>
                  <a:schemeClr val="bg1"/>
                </a:solidFill>
                <a:latin typeface="+mj-lt"/>
              </a:rPr>
              <a:t>.</a:t>
            </a:r>
            <a:r>
              <a:rPr lang="en-US" altLang="ja-JP" sz="2400" dirty="0" smtClean="0">
                <a:solidFill>
                  <a:schemeClr val="bg1"/>
                </a:solidFill>
                <a:latin typeface="+mj-lt"/>
              </a:rPr>
              <a:t> </a:t>
            </a:r>
          </a:p>
          <a:p>
            <a:pPr lvl="0">
              <a:lnSpc>
                <a:spcPts val="2871"/>
              </a:lnSpc>
              <a:spcBef>
                <a:spcPct val="0"/>
              </a:spcBef>
            </a:pPr>
            <a:r>
              <a:rPr lang="en-US" sz="2400" b="1" dirty="0">
                <a:solidFill>
                  <a:schemeClr val="bg1"/>
                </a:solidFill>
                <a:latin typeface="+mj-lt"/>
                <a:ea typeface="Pattanakarn Bold"/>
                <a:cs typeface="Pattanakarn Bold"/>
                <a:sym typeface="Pattanakarn Bold"/>
              </a:rPr>
              <a:t>	</a:t>
            </a:r>
            <a:r>
              <a:rPr lang="en-US" sz="2400" b="1" dirty="0" smtClean="0">
                <a:solidFill>
                  <a:schemeClr val="bg1"/>
                </a:solidFill>
                <a:latin typeface="+mj-lt"/>
                <a:ea typeface="Pattanakarn Bold"/>
                <a:cs typeface="Pattanakarn Bold"/>
                <a:sym typeface="Pattanakarn Bold"/>
              </a:rPr>
              <a:t> </a:t>
            </a:r>
            <a:endParaRPr lang="en-US" sz="2400" b="1" dirty="0">
              <a:solidFill>
                <a:schemeClr val="bg1"/>
              </a:solidFill>
              <a:latin typeface="+mj-lt"/>
              <a:ea typeface="Pattanakarn Bold"/>
              <a:cs typeface="Pattanakarn Bold"/>
              <a:sym typeface="Pattanakarn Bold"/>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4074492" y="2171700"/>
            <a:ext cx="4876800" cy="4876800"/>
          </a:xfrm>
          <a:prstGeom prst="rect">
            <a:avLst/>
          </a:prstGeom>
        </p:spPr>
      </p:pic>
      <p:sp>
        <p:nvSpPr>
          <p:cNvPr id="2" name="Freeform 2"/>
          <p:cNvSpPr/>
          <p:nvPr/>
        </p:nvSpPr>
        <p:spPr>
          <a:xfrm>
            <a:off x="9449760" y="-439536"/>
            <a:ext cx="7275446" cy="7275446"/>
          </a:xfrm>
          <a:custGeom>
            <a:avLst/>
            <a:gdLst/>
            <a:ahLst/>
            <a:cxnLst/>
            <a:rect l="l" t="t" r="r" b="b"/>
            <a:pathLst>
              <a:path w="7275446" h="7275446">
                <a:moveTo>
                  <a:pt x="0" y="0"/>
                </a:moveTo>
                <a:lnTo>
                  <a:pt x="7275446" y="0"/>
                </a:lnTo>
                <a:lnTo>
                  <a:pt x="7275446" y="7275446"/>
                </a:lnTo>
                <a:lnTo>
                  <a:pt x="0" y="7275446"/>
                </a:lnTo>
                <a:lnTo>
                  <a:pt x="0" y="0"/>
                </a:lnTo>
                <a:close/>
              </a:path>
            </a:pathLst>
          </a:custGeom>
          <a:blipFill>
            <a:blip r:embed="rId3">
              <a:alphaModFix amt="32999"/>
              <a:extLst>
                <a:ext uri="{96DAC541-7B7A-43D3-8B79-37D633B846F1}">
                  <asvg:svgBlip xmlns:asvg="http://schemas.microsoft.com/office/drawing/2016/SVG/main" xmlns="" r:embed="rId4"/>
                </a:ext>
              </a:extLst>
            </a:blip>
            <a:stretch>
              <a:fillRect/>
            </a:stretch>
          </a:blipFill>
        </p:spPr>
      </p:sp>
      <p:grpSp>
        <p:nvGrpSpPr>
          <p:cNvPr id="3" name="Group 3"/>
          <p:cNvGrpSpPr/>
          <p:nvPr/>
        </p:nvGrpSpPr>
        <p:grpSpPr>
          <a:xfrm rot="-2346748">
            <a:off x="6196826" y="1119047"/>
            <a:ext cx="12732324" cy="13418974"/>
            <a:chOff x="0" y="0"/>
            <a:chExt cx="3353369" cy="3534215"/>
          </a:xfrm>
        </p:grpSpPr>
        <p:sp>
          <p:nvSpPr>
            <p:cNvPr id="4" name="Freeform 4"/>
            <p:cNvSpPr/>
            <p:nvPr/>
          </p:nvSpPr>
          <p:spPr>
            <a:xfrm>
              <a:off x="2583" y="0"/>
              <a:ext cx="3348202" cy="3534215"/>
            </a:xfrm>
            <a:custGeom>
              <a:avLst/>
              <a:gdLst/>
              <a:ahLst/>
              <a:cxnLst/>
              <a:rect l="l" t="t" r="r" b="b"/>
              <a:pathLst>
                <a:path w="3348202" h="3534215">
                  <a:moveTo>
                    <a:pt x="261422" y="0"/>
                  </a:moveTo>
                  <a:lnTo>
                    <a:pt x="3289981" y="0"/>
                  </a:lnTo>
                  <a:cubicBezTo>
                    <a:pt x="3305779" y="0"/>
                    <a:pt x="3320879" y="6510"/>
                    <a:pt x="3331725" y="17997"/>
                  </a:cubicBezTo>
                  <a:cubicBezTo>
                    <a:pt x="3342570" y="29484"/>
                    <a:pt x="3348203" y="44933"/>
                    <a:pt x="3347296" y="60705"/>
                  </a:cubicBezTo>
                  <a:lnTo>
                    <a:pt x="3151077" y="3473510"/>
                  </a:lnTo>
                  <a:cubicBezTo>
                    <a:pt x="3149117" y="3507586"/>
                    <a:pt x="3120913" y="3534215"/>
                    <a:pt x="3086781" y="3534215"/>
                  </a:cubicBezTo>
                  <a:lnTo>
                    <a:pt x="58222" y="3534215"/>
                  </a:lnTo>
                  <a:cubicBezTo>
                    <a:pt x="42424" y="3534215"/>
                    <a:pt x="27324" y="3527705"/>
                    <a:pt x="16479" y="3516218"/>
                  </a:cubicBezTo>
                  <a:cubicBezTo>
                    <a:pt x="5633" y="3504731"/>
                    <a:pt x="0" y="3489282"/>
                    <a:pt x="907" y="3473510"/>
                  </a:cubicBezTo>
                  <a:lnTo>
                    <a:pt x="197127" y="60705"/>
                  </a:lnTo>
                  <a:cubicBezTo>
                    <a:pt x="199086" y="26629"/>
                    <a:pt x="227290" y="0"/>
                    <a:pt x="261422" y="0"/>
                  </a:cubicBezTo>
                  <a:close/>
                </a:path>
              </a:pathLst>
            </a:custGeom>
            <a:gradFill rotWithShape="1">
              <a:gsLst>
                <a:gs pos="0">
                  <a:srgbClr val="82A5FF">
                    <a:alpha val="20000"/>
                  </a:srgbClr>
                </a:gs>
                <a:gs pos="100000">
                  <a:srgbClr val="005EFF">
                    <a:alpha val="100000"/>
                  </a:srgbClr>
                </a:gs>
              </a:gsLst>
              <a:lin ang="0"/>
            </a:gradFill>
          </p:spPr>
        </p:sp>
        <p:sp>
          <p:nvSpPr>
            <p:cNvPr id="5" name="TextBox 5"/>
            <p:cNvSpPr txBox="1"/>
            <p:nvPr/>
          </p:nvSpPr>
          <p:spPr>
            <a:xfrm>
              <a:off x="101600" y="-47625"/>
              <a:ext cx="3150169" cy="3581840"/>
            </a:xfrm>
            <a:prstGeom prst="rect">
              <a:avLst/>
            </a:prstGeom>
          </p:spPr>
          <p:txBody>
            <a:bodyPr lIns="50800" tIns="50800" rIns="50800" bIns="50800" rtlCol="0" anchor="ctr"/>
            <a:lstStyle/>
            <a:p>
              <a:pPr algn="ctr">
                <a:lnSpc>
                  <a:spcPts val="2731"/>
                </a:lnSpc>
              </a:pPr>
              <a:endParaRPr/>
            </a:p>
          </p:txBody>
        </p:sp>
      </p:grpSp>
      <p:grpSp>
        <p:nvGrpSpPr>
          <p:cNvPr id="17" name="Group 17"/>
          <p:cNvGrpSpPr/>
          <p:nvPr/>
        </p:nvGrpSpPr>
        <p:grpSpPr>
          <a:xfrm>
            <a:off x="16146813" y="8304146"/>
            <a:ext cx="1066005" cy="1058401"/>
            <a:chOff x="0" y="0"/>
            <a:chExt cx="289003" cy="286941"/>
          </a:xfrm>
        </p:grpSpPr>
        <p:sp>
          <p:nvSpPr>
            <p:cNvPr id="18" name="Freeform 18"/>
            <p:cNvSpPr/>
            <p:nvPr/>
          </p:nvSpPr>
          <p:spPr>
            <a:xfrm>
              <a:off x="0" y="0"/>
              <a:ext cx="289003" cy="286941"/>
            </a:xfrm>
            <a:custGeom>
              <a:avLst/>
              <a:gdLst/>
              <a:ahLst/>
              <a:cxnLst/>
              <a:rect l="l" t="t" r="r" b="b"/>
              <a:pathLst>
                <a:path w="289003" h="286941">
                  <a:moveTo>
                    <a:pt x="143471" y="0"/>
                  </a:moveTo>
                  <a:lnTo>
                    <a:pt x="145532" y="0"/>
                  </a:lnTo>
                  <a:cubicBezTo>
                    <a:pt x="183583" y="0"/>
                    <a:pt x="220075" y="15116"/>
                    <a:pt x="246981" y="42022"/>
                  </a:cubicBezTo>
                  <a:cubicBezTo>
                    <a:pt x="273887" y="68928"/>
                    <a:pt x="289003" y="105420"/>
                    <a:pt x="289003" y="143471"/>
                  </a:cubicBezTo>
                  <a:lnTo>
                    <a:pt x="289003" y="143471"/>
                  </a:lnTo>
                  <a:cubicBezTo>
                    <a:pt x="289003" y="181521"/>
                    <a:pt x="273887" y="218014"/>
                    <a:pt x="246981" y="244920"/>
                  </a:cubicBezTo>
                  <a:cubicBezTo>
                    <a:pt x="220075" y="271826"/>
                    <a:pt x="183583" y="286941"/>
                    <a:pt x="145532" y="286941"/>
                  </a:cubicBezTo>
                  <a:lnTo>
                    <a:pt x="143471" y="286941"/>
                  </a:lnTo>
                  <a:cubicBezTo>
                    <a:pt x="105420" y="286941"/>
                    <a:pt x="68928" y="271826"/>
                    <a:pt x="42022" y="244920"/>
                  </a:cubicBezTo>
                  <a:cubicBezTo>
                    <a:pt x="15116" y="218014"/>
                    <a:pt x="0" y="181521"/>
                    <a:pt x="0" y="143471"/>
                  </a:cubicBezTo>
                  <a:lnTo>
                    <a:pt x="0" y="143471"/>
                  </a:lnTo>
                  <a:cubicBezTo>
                    <a:pt x="0" y="105420"/>
                    <a:pt x="15116" y="68928"/>
                    <a:pt x="42022" y="42022"/>
                  </a:cubicBezTo>
                  <a:cubicBezTo>
                    <a:pt x="68928" y="15116"/>
                    <a:pt x="105420" y="0"/>
                    <a:pt x="143471" y="0"/>
                  </a:cubicBezTo>
                  <a:close/>
                </a:path>
              </a:pathLst>
            </a:custGeom>
            <a:solidFill>
              <a:srgbClr val="F4F4F4"/>
            </a:solidFill>
          </p:spPr>
        </p:sp>
        <p:sp>
          <p:nvSpPr>
            <p:cNvPr id="19" name="TextBox 19"/>
            <p:cNvSpPr txBox="1"/>
            <p:nvPr/>
          </p:nvSpPr>
          <p:spPr>
            <a:xfrm>
              <a:off x="0" y="-38100"/>
              <a:ext cx="289003" cy="325041"/>
            </a:xfrm>
            <a:prstGeom prst="rect">
              <a:avLst/>
            </a:prstGeom>
          </p:spPr>
          <p:txBody>
            <a:bodyPr lIns="50800" tIns="50800" rIns="50800" bIns="50800" rtlCol="0" anchor="ctr"/>
            <a:lstStyle/>
            <a:p>
              <a:pPr algn="ctr">
                <a:lnSpc>
                  <a:spcPts val="2659"/>
                </a:lnSpc>
              </a:pPr>
              <a:endParaRPr>
                <a:solidFill>
                  <a:srgbClr val="0070C0"/>
                </a:solidFill>
              </a:endParaRPr>
            </a:p>
          </p:txBody>
        </p:sp>
      </p:grpSp>
      <p:sp>
        <p:nvSpPr>
          <p:cNvPr id="20" name="Freeform 20"/>
          <p:cNvSpPr/>
          <p:nvPr/>
        </p:nvSpPr>
        <p:spPr>
          <a:xfrm rot="-5400000">
            <a:off x="16511822" y="8588199"/>
            <a:ext cx="362818" cy="490294"/>
          </a:xfrm>
          <a:custGeom>
            <a:avLst/>
            <a:gdLst/>
            <a:ahLst/>
            <a:cxnLst/>
            <a:rect l="l" t="t" r="r" b="b"/>
            <a:pathLst>
              <a:path w="362818" h="490294">
                <a:moveTo>
                  <a:pt x="0" y="0"/>
                </a:moveTo>
                <a:lnTo>
                  <a:pt x="362818" y="0"/>
                </a:lnTo>
                <a:lnTo>
                  <a:pt x="362818" y="490294"/>
                </a:lnTo>
                <a:lnTo>
                  <a:pt x="0" y="490294"/>
                </a:lnTo>
                <a:lnTo>
                  <a:pt x="0" y="0"/>
                </a:lnTo>
                <a:close/>
              </a:path>
            </a:pathLst>
          </a:custGeom>
          <a:blipFill>
            <a:blip r:embed="rId5">
              <a:extLst>
                <a:ext uri="{96DAC541-7B7A-43D3-8B79-37D633B846F1}">
                  <asvg:svgBlip xmlns:asvg="http://schemas.microsoft.com/office/drawing/2016/SVG/main" xmlns="" r:embed="rId8"/>
                </a:ext>
              </a:extLst>
            </a:blip>
            <a:stretch>
              <a:fillRect/>
            </a:stretch>
          </a:blipFill>
        </p:spPr>
      </p:sp>
      <p:sp>
        <p:nvSpPr>
          <p:cNvPr id="27" name="TextBox 27"/>
          <p:cNvSpPr txBox="1"/>
          <p:nvPr/>
        </p:nvSpPr>
        <p:spPr>
          <a:xfrm>
            <a:off x="990600" y="1866900"/>
            <a:ext cx="13583679" cy="7822654"/>
          </a:xfrm>
          <a:prstGeom prst="rect">
            <a:avLst/>
          </a:prstGeom>
        </p:spPr>
        <p:txBody>
          <a:bodyPr wrap="square" lIns="0" tIns="0" rIns="0" bIns="0" rtlCol="0" anchor="t">
            <a:spAutoFit/>
          </a:bodyPr>
          <a:lstStyle/>
          <a:p>
            <a:r>
              <a:rPr lang="en-US" altLang="ja-JP" sz="2000" dirty="0" smtClean="0">
                <a:solidFill>
                  <a:srgbClr val="0070C0"/>
                </a:solidFill>
                <a:latin typeface="+mj-lt"/>
              </a:rPr>
              <a:t>5. </a:t>
            </a:r>
            <a:r>
              <a:rPr lang="en-US" altLang="ja-JP" sz="2000" dirty="0">
                <a:solidFill>
                  <a:srgbClr val="0070C0"/>
                </a:solidFill>
                <a:latin typeface="+mj-lt"/>
              </a:rPr>
              <a:t>Build projects around motivated individuals. Give them the environment and support they need, and trust them to get the job done</a:t>
            </a:r>
            <a:r>
              <a:rPr lang="en-US" altLang="ja-JP" sz="2000" dirty="0" smtClean="0">
                <a:solidFill>
                  <a:srgbClr val="0070C0"/>
                </a:solidFill>
                <a:latin typeface="+mj-lt"/>
              </a:rPr>
              <a:t>.</a:t>
            </a:r>
          </a:p>
          <a:p>
            <a:pPr marL="342900" lvl="0" indent="-342900">
              <a:buFont typeface="Wingdings" panose="05000000000000000000" pitchFamily="2" charset="2"/>
              <a:buChar char="ü"/>
            </a:pPr>
            <a:r>
              <a:rPr lang="en-US" altLang="ja-JP" sz="2000" dirty="0" smtClean="0">
                <a:solidFill>
                  <a:srgbClr val="0070C0"/>
                </a:solidFill>
                <a:latin typeface="+mj-lt"/>
              </a:rPr>
              <a:t>    </a:t>
            </a:r>
            <a:r>
              <a:rPr lang="ja-JP" altLang="ja-JP" sz="2000" dirty="0">
                <a:solidFill>
                  <a:srgbClr val="0070C0"/>
                </a:solidFill>
                <a:latin typeface="+mj-lt"/>
              </a:rPr>
              <a:t>Motivated staff are far more likely to complete the job efficiently and deliver </a:t>
            </a:r>
            <a:r>
              <a:rPr lang="ja-JP" altLang="ja-JP" sz="2000" b="1" dirty="0">
                <a:solidFill>
                  <a:srgbClr val="0070C0"/>
                </a:solidFill>
                <a:latin typeface="+mj-lt"/>
              </a:rPr>
              <a:t>better results</a:t>
            </a:r>
            <a:r>
              <a:rPr lang="ja-JP" altLang="ja-JP" sz="2000" dirty="0">
                <a:solidFill>
                  <a:srgbClr val="0070C0"/>
                </a:solidFill>
                <a:latin typeface="+mj-lt"/>
              </a:rPr>
              <a:t>. </a:t>
            </a:r>
            <a:endParaRPr lang="en-US" altLang="ja-JP" sz="2000" dirty="0" smtClean="0">
              <a:solidFill>
                <a:srgbClr val="0070C0"/>
              </a:solidFill>
              <a:latin typeface="+mj-lt"/>
            </a:endParaRPr>
          </a:p>
          <a:p>
            <a:pPr marL="342900" lvl="0" indent="-342900">
              <a:buFont typeface="Wingdings" panose="05000000000000000000" pitchFamily="2" charset="2"/>
              <a:buChar char="ü"/>
            </a:pPr>
            <a:r>
              <a:rPr lang="en-US" altLang="ja-JP" sz="2000" dirty="0">
                <a:solidFill>
                  <a:srgbClr val="0070C0"/>
                </a:solidFill>
                <a:latin typeface="+mj-lt"/>
              </a:rPr>
              <a:t> </a:t>
            </a:r>
            <a:r>
              <a:rPr lang="en-US" altLang="ja-JP" sz="2000" dirty="0" smtClean="0">
                <a:solidFill>
                  <a:srgbClr val="0070C0"/>
                </a:solidFill>
                <a:latin typeface="+mj-lt"/>
              </a:rPr>
              <a:t>   </a:t>
            </a:r>
            <a:r>
              <a:rPr lang="ja-JP" altLang="ja-JP" sz="2000" dirty="0" smtClean="0">
                <a:solidFill>
                  <a:srgbClr val="0070C0"/>
                </a:solidFill>
                <a:latin typeface="+mj-lt"/>
              </a:rPr>
              <a:t>A </a:t>
            </a:r>
            <a:r>
              <a:rPr lang="ja-JP" altLang="ja-JP" sz="2000" dirty="0">
                <a:solidFill>
                  <a:srgbClr val="0070C0"/>
                </a:solidFill>
                <a:latin typeface="+mj-lt"/>
              </a:rPr>
              <a:t>positive and supportive work environment fosters productivity and leads to the creation of superior products</a:t>
            </a:r>
            <a:r>
              <a:rPr lang="ja-JP" altLang="ja-JP" sz="2000" dirty="0" smtClean="0">
                <a:solidFill>
                  <a:srgbClr val="0070C0"/>
                </a:solidFill>
                <a:latin typeface="+mj-lt"/>
              </a:rPr>
              <a:t>.</a:t>
            </a:r>
            <a:endParaRPr lang="en-US" altLang="ja-JP" sz="2000" dirty="0">
              <a:solidFill>
                <a:srgbClr val="0070C0"/>
              </a:solidFill>
              <a:latin typeface="+mj-lt"/>
            </a:endParaRPr>
          </a:p>
          <a:p>
            <a:pPr lvl="0"/>
            <a:endParaRPr lang="en-US" altLang="ja-JP" sz="2000" dirty="0">
              <a:solidFill>
                <a:srgbClr val="0070C0"/>
              </a:solidFill>
              <a:latin typeface="+mj-lt"/>
            </a:endParaRPr>
          </a:p>
          <a:p>
            <a:pPr lvl="0"/>
            <a:r>
              <a:rPr lang="en-US" altLang="ja-JP" sz="2000" dirty="0" smtClean="0">
                <a:solidFill>
                  <a:srgbClr val="0070C0"/>
                </a:solidFill>
                <a:latin typeface="+mj-lt"/>
              </a:rPr>
              <a:t>6.  The </a:t>
            </a:r>
            <a:r>
              <a:rPr lang="en-US" altLang="ja-JP" sz="2000" dirty="0">
                <a:solidFill>
                  <a:srgbClr val="0070C0"/>
                </a:solidFill>
                <a:latin typeface="+mj-lt"/>
              </a:rPr>
              <a:t>most efficient and effective method of conveying information to and within a development team is face-to-face conversation.</a:t>
            </a:r>
          </a:p>
          <a:p>
            <a:pPr marL="342900" lvl="0" indent="-342900">
              <a:buFont typeface="Wingdings" panose="05000000000000000000" pitchFamily="2" charset="2"/>
              <a:buChar char="ü"/>
            </a:pPr>
            <a:r>
              <a:rPr lang="en-US" altLang="ja-JP" sz="2000" dirty="0" smtClean="0">
                <a:solidFill>
                  <a:srgbClr val="0070C0"/>
                </a:solidFill>
                <a:latin typeface="+mj-lt"/>
              </a:rPr>
              <a:t>   </a:t>
            </a:r>
            <a:r>
              <a:rPr lang="ja-JP" altLang="ja-JP" sz="2000" dirty="0">
                <a:solidFill>
                  <a:srgbClr val="0070C0"/>
                </a:solidFill>
                <a:latin typeface="+mj-lt"/>
              </a:rPr>
              <a:t>Written communication and memos often contain ambiguities that can lead to confusion. </a:t>
            </a:r>
            <a:endParaRPr lang="en-US" altLang="ja-JP" sz="2000" dirty="0" smtClean="0">
              <a:solidFill>
                <a:srgbClr val="0070C0"/>
              </a:solidFill>
              <a:latin typeface="+mj-lt"/>
            </a:endParaRPr>
          </a:p>
          <a:p>
            <a:pPr marL="342900" lvl="0" indent="-342900">
              <a:buFont typeface="Wingdings" panose="05000000000000000000" pitchFamily="2" charset="2"/>
              <a:buChar char="ü"/>
            </a:pPr>
            <a:r>
              <a:rPr lang="en-US" altLang="ja-JP" sz="2000" dirty="0">
                <a:solidFill>
                  <a:srgbClr val="0070C0"/>
                </a:solidFill>
                <a:latin typeface="+mj-lt"/>
              </a:rPr>
              <a:t> </a:t>
            </a:r>
            <a:r>
              <a:rPr lang="en-US" altLang="ja-JP" sz="2000" dirty="0" smtClean="0">
                <a:solidFill>
                  <a:srgbClr val="0070C0"/>
                </a:solidFill>
                <a:latin typeface="+mj-lt"/>
              </a:rPr>
              <a:t> </a:t>
            </a:r>
            <a:r>
              <a:rPr lang="ja-JP" altLang="ja-JP" sz="2000" dirty="0" smtClean="0">
                <a:solidFill>
                  <a:srgbClr val="0070C0"/>
                </a:solidFill>
                <a:latin typeface="+mj-lt"/>
              </a:rPr>
              <a:t>F</a:t>
            </a:r>
            <a:r>
              <a:rPr lang="ja-JP" altLang="ja-JP" sz="2000" dirty="0">
                <a:solidFill>
                  <a:srgbClr val="0070C0"/>
                </a:solidFill>
                <a:latin typeface="+mj-lt"/>
              </a:rPr>
              <a:t>ace-to-face interactions (when teams are neither remote nor distributed) make product development faster and more accurate. </a:t>
            </a:r>
            <a:endParaRPr lang="en-US" altLang="ja-JP" sz="2000" dirty="0" smtClean="0">
              <a:solidFill>
                <a:srgbClr val="0070C0"/>
              </a:solidFill>
              <a:latin typeface="+mj-lt"/>
            </a:endParaRPr>
          </a:p>
          <a:p>
            <a:r>
              <a:rPr lang="en-US" altLang="ja-JP" sz="2000" dirty="0">
                <a:solidFill>
                  <a:srgbClr val="0070C0"/>
                </a:solidFill>
                <a:latin typeface="+mj-lt"/>
              </a:rPr>
              <a:t/>
            </a:r>
            <a:br>
              <a:rPr lang="en-US" altLang="ja-JP" sz="2000" dirty="0">
                <a:solidFill>
                  <a:srgbClr val="0070C0"/>
                </a:solidFill>
                <a:latin typeface="+mj-lt"/>
              </a:rPr>
            </a:br>
            <a:r>
              <a:rPr lang="en-US" altLang="ja-JP" sz="2000" dirty="0" smtClean="0">
                <a:solidFill>
                  <a:srgbClr val="0070C0"/>
                </a:solidFill>
                <a:latin typeface="+mj-lt"/>
              </a:rPr>
              <a:t>7.   Working </a:t>
            </a:r>
            <a:r>
              <a:rPr lang="en-US" altLang="ja-JP" sz="2000" dirty="0">
                <a:solidFill>
                  <a:srgbClr val="0070C0"/>
                </a:solidFill>
                <a:latin typeface="+mj-lt"/>
              </a:rPr>
              <a:t>software is the primary measure of progress.</a:t>
            </a:r>
          </a:p>
          <a:p>
            <a:pPr marL="342900" lvl="0" indent="-342900">
              <a:buFont typeface="Wingdings" panose="05000000000000000000" pitchFamily="2" charset="2"/>
              <a:buChar char="ü"/>
            </a:pPr>
            <a:r>
              <a:rPr lang="en-US" altLang="ja-JP" sz="2000" dirty="0" smtClean="0">
                <a:solidFill>
                  <a:srgbClr val="0070C0"/>
                </a:solidFill>
                <a:latin typeface="+mj-lt"/>
              </a:rPr>
              <a:t>   </a:t>
            </a:r>
            <a:r>
              <a:rPr lang="ja-JP" altLang="ja-JP" sz="2000" dirty="0">
                <a:solidFill>
                  <a:srgbClr val="0070C0"/>
                </a:solidFill>
                <a:latin typeface="+mj-lt"/>
              </a:rPr>
              <a:t>The overall improvement of the product should be measured based on the actual working software. Agile emphasizes that software is not truly finished when it is successfully tested and delivered; it is only finished when it has been tested, accepted, and approved by the end user</a:t>
            </a:r>
            <a:r>
              <a:rPr lang="ja-JP" altLang="ja-JP" sz="2000" dirty="0" smtClean="0">
                <a:solidFill>
                  <a:srgbClr val="0070C0"/>
                </a:solidFill>
                <a:latin typeface="+mj-lt"/>
              </a:rPr>
              <a:t>.</a:t>
            </a:r>
            <a:endParaRPr lang="en-US" altLang="ja-JP" sz="2000" dirty="0" smtClean="0">
              <a:solidFill>
                <a:srgbClr val="0070C0"/>
              </a:solidFill>
              <a:latin typeface="+mj-lt"/>
            </a:endParaRPr>
          </a:p>
          <a:p>
            <a:pPr lvl="0"/>
            <a:r>
              <a:rPr lang="en-US" altLang="ja-JP" sz="2000" dirty="0">
                <a:solidFill>
                  <a:srgbClr val="0070C0"/>
                </a:solidFill>
                <a:latin typeface="+mj-lt"/>
              </a:rPr>
              <a:t/>
            </a:r>
            <a:br>
              <a:rPr lang="en-US" altLang="ja-JP" sz="2000" dirty="0">
                <a:solidFill>
                  <a:srgbClr val="0070C0"/>
                </a:solidFill>
                <a:latin typeface="+mj-lt"/>
              </a:rPr>
            </a:br>
            <a:r>
              <a:rPr lang="en-US" altLang="ja-JP" sz="2000" dirty="0" smtClean="0">
                <a:solidFill>
                  <a:srgbClr val="0070C0"/>
                </a:solidFill>
                <a:latin typeface="+mj-lt"/>
              </a:rPr>
              <a:t>8. </a:t>
            </a:r>
            <a:r>
              <a:rPr lang="en-US" altLang="ja-JP" sz="2000" dirty="0">
                <a:solidFill>
                  <a:srgbClr val="0070C0"/>
                </a:solidFill>
                <a:latin typeface="+mj-lt"/>
              </a:rPr>
              <a:t>Agile processes promote sustainable development. The sponsors, developers, and users should be able to maintain a constant pace indefinitely</a:t>
            </a:r>
            <a:r>
              <a:rPr lang="en-US" altLang="ja-JP" sz="2000" dirty="0" smtClean="0">
                <a:solidFill>
                  <a:srgbClr val="0070C0"/>
                </a:solidFill>
                <a:latin typeface="+mj-lt"/>
              </a:rPr>
              <a:t>.</a:t>
            </a:r>
          </a:p>
          <a:p>
            <a:pPr marL="342900" indent="-342900">
              <a:buFont typeface="Wingdings" panose="05000000000000000000" pitchFamily="2" charset="2"/>
              <a:buChar char="ü"/>
            </a:pPr>
            <a:r>
              <a:rPr lang="ja-JP" altLang="ja-JP" sz="2000" dirty="0">
                <a:solidFill>
                  <a:srgbClr val="0070C0"/>
                </a:solidFill>
                <a:latin typeface="+mj-lt"/>
              </a:rPr>
              <a:t>Sustainable development requires maintaining a steady and manageable pace, much like running a marathon. Agile emphasizes that development is </a:t>
            </a:r>
            <a:r>
              <a:rPr lang="ja-JP" altLang="ja-JP" sz="2000" b="1" dirty="0">
                <a:solidFill>
                  <a:srgbClr val="0070C0"/>
                </a:solidFill>
                <a:latin typeface="+mj-lt"/>
              </a:rPr>
              <a:t>not a sprint</a:t>
            </a:r>
            <a:r>
              <a:rPr lang="ja-JP" altLang="ja-JP" sz="2000" dirty="0">
                <a:solidFill>
                  <a:srgbClr val="0070C0"/>
                </a:solidFill>
                <a:latin typeface="+mj-lt"/>
              </a:rPr>
              <a:t>—teams should avoid exhausting their efforts and energy too quickly. At </a:t>
            </a:r>
            <a:r>
              <a:rPr lang="ja-JP" altLang="ja-JP" sz="2000" b="1" dirty="0">
                <a:solidFill>
                  <a:srgbClr val="0070C0"/>
                </a:solidFill>
                <a:latin typeface="+mj-lt"/>
              </a:rPr>
              <a:t>Worldvisitz</a:t>
            </a:r>
            <a:r>
              <a:rPr lang="ja-JP" altLang="ja-JP" sz="2000" dirty="0">
                <a:solidFill>
                  <a:srgbClr val="0070C0"/>
                </a:solidFill>
                <a:latin typeface="+mj-lt"/>
              </a:rPr>
              <a:t>, our team must remain adaptable and prepared to sustain their productivity over a longer timeframe.</a:t>
            </a:r>
          </a:p>
          <a:p>
            <a:pPr lvl="0"/>
            <a:endParaRPr lang="en-US" altLang="ja-JP" sz="2000" dirty="0">
              <a:solidFill>
                <a:srgbClr val="0070C0"/>
              </a:solidFill>
              <a:latin typeface="+mj-lt"/>
            </a:endParaRPr>
          </a:p>
          <a:p>
            <a:r>
              <a:rPr lang="en-US" altLang="ja-JP" sz="2000" dirty="0">
                <a:solidFill>
                  <a:srgbClr val="0070C0"/>
                </a:solidFill>
                <a:latin typeface="+mj-lt"/>
              </a:rPr>
              <a:t/>
            </a:r>
            <a:br>
              <a:rPr lang="en-US" altLang="ja-JP" sz="2000" dirty="0">
                <a:solidFill>
                  <a:srgbClr val="0070C0"/>
                </a:solidFill>
                <a:latin typeface="+mj-lt"/>
              </a:rPr>
            </a:br>
            <a:endParaRPr lang="ja-JP" altLang="ja-JP" sz="2000" dirty="0">
              <a:solidFill>
                <a:srgbClr val="0070C0"/>
              </a:solidFill>
              <a:latin typeface="+mj-lt"/>
            </a:endParaRPr>
          </a:p>
          <a:p>
            <a:pPr marL="457200" lvl="0" indent="-457200">
              <a:lnSpc>
                <a:spcPts val="2871"/>
              </a:lnSpc>
              <a:spcBef>
                <a:spcPct val="0"/>
              </a:spcBef>
              <a:buAutoNum type="arabicPeriod"/>
            </a:pPr>
            <a:endParaRPr lang="en-US" altLang="ja-JP" sz="2000" dirty="0" smtClean="0">
              <a:solidFill>
                <a:srgbClr val="0070C0"/>
              </a:solidFill>
              <a:latin typeface="+mj-lt"/>
            </a:endParaRPr>
          </a:p>
          <a:p>
            <a:pPr lvl="0">
              <a:lnSpc>
                <a:spcPts val="2871"/>
              </a:lnSpc>
              <a:spcBef>
                <a:spcPct val="0"/>
              </a:spcBef>
            </a:pPr>
            <a:r>
              <a:rPr lang="en-US" sz="2000" b="1" dirty="0">
                <a:solidFill>
                  <a:srgbClr val="0070C0"/>
                </a:solidFill>
                <a:latin typeface="+mj-lt"/>
                <a:ea typeface="Pattanakarn Bold"/>
                <a:cs typeface="Pattanakarn Bold"/>
                <a:sym typeface="Pattanakarn Bold"/>
              </a:rPr>
              <a:t>	</a:t>
            </a:r>
            <a:r>
              <a:rPr lang="en-US" sz="2000" b="1" dirty="0" smtClean="0">
                <a:solidFill>
                  <a:srgbClr val="0070C0"/>
                </a:solidFill>
                <a:latin typeface="+mj-lt"/>
                <a:ea typeface="Pattanakarn Bold"/>
                <a:cs typeface="Pattanakarn Bold"/>
                <a:sym typeface="Pattanakarn Bold"/>
              </a:rPr>
              <a:t> </a:t>
            </a:r>
            <a:endParaRPr lang="en-US" sz="2000" b="1" dirty="0">
              <a:solidFill>
                <a:srgbClr val="0070C0"/>
              </a:solidFill>
              <a:latin typeface="+mj-lt"/>
              <a:ea typeface="Pattanakarn Bold"/>
              <a:cs typeface="Pattanakarn Bold"/>
              <a:sym typeface="Pattanakarn Bold"/>
            </a:endParaRPr>
          </a:p>
        </p:txBody>
      </p:sp>
      <p:sp>
        <p:nvSpPr>
          <p:cNvPr id="29" name="TextBox 23"/>
          <p:cNvSpPr txBox="1"/>
          <p:nvPr/>
        </p:nvSpPr>
        <p:spPr>
          <a:xfrm>
            <a:off x="883385" y="485214"/>
            <a:ext cx="9872940" cy="1085105"/>
          </a:xfrm>
          <a:prstGeom prst="rect">
            <a:avLst/>
          </a:prstGeom>
        </p:spPr>
        <p:txBody>
          <a:bodyPr wrap="square" lIns="0" tIns="0" rIns="0" bIns="0" rtlCol="0" anchor="t">
            <a:spAutoFit/>
          </a:bodyPr>
          <a:lstStyle/>
          <a:p>
            <a:pPr>
              <a:lnSpc>
                <a:spcPts val="9112"/>
              </a:lnSpc>
            </a:pPr>
            <a:r>
              <a:rPr lang="en-US" sz="6200" b="1" dirty="0">
                <a:solidFill>
                  <a:srgbClr val="0070C0"/>
                </a:solidFill>
                <a:latin typeface="Calibri"/>
                <a:ea typeface="Calibri"/>
                <a:cs typeface="Pattanakarn Bold"/>
                <a:sym typeface="Pattanakarn Bold"/>
              </a:rPr>
              <a:t>12 PRINCIPLES</a:t>
            </a:r>
            <a:endParaRPr lang="vi-VN" sz="6200" dirty="0">
              <a:solidFill>
                <a:srgbClr val="0070C0"/>
              </a:solidFill>
              <a:latin typeface="Calibri"/>
              <a:ea typeface="Calibri"/>
              <a:cs typeface="Calibri"/>
            </a:endParaRPr>
          </a:p>
        </p:txBody>
      </p:sp>
      <p:sp>
        <p:nvSpPr>
          <p:cNvPr id="6" name="Rectangle 1"/>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2"/>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3"/>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4"/>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427179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3576024" y="2382960"/>
            <a:ext cx="4876800" cy="4876800"/>
          </a:xfrm>
          <a:prstGeom prst="rect">
            <a:avLst/>
          </a:prstGeom>
        </p:spPr>
      </p:pic>
      <p:sp>
        <p:nvSpPr>
          <p:cNvPr id="2" name="Freeform 2"/>
          <p:cNvSpPr/>
          <p:nvPr/>
        </p:nvSpPr>
        <p:spPr>
          <a:xfrm>
            <a:off x="9449760" y="-439536"/>
            <a:ext cx="7275446" cy="7275446"/>
          </a:xfrm>
          <a:custGeom>
            <a:avLst/>
            <a:gdLst/>
            <a:ahLst/>
            <a:cxnLst/>
            <a:rect l="l" t="t" r="r" b="b"/>
            <a:pathLst>
              <a:path w="7275446" h="7275446">
                <a:moveTo>
                  <a:pt x="0" y="0"/>
                </a:moveTo>
                <a:lnTo>
                  <a:pt x="7275446" y="0"/>
                </a:lnTo>
                <a:lnTo>
                  <a:pt x="7275446" y="7275446"/>
                </a:lnTo>
                <a:lnTo>
                  <a:pt x="0" y="7275446"/>
                </a:lnTo>
                <a:lnTo>
                  <a:pt x="0" y="0"/>
                </a:lnTo>
                <a:close/>
              </a:path>
            </a:pathLst>
          </a:custGeom>
          <a:blipFill>
            <a:blip r:embed="rId3">
              <a:alphaModFix amt="32999"/>
              <a:extLst>
                <a:ext uri="{96DAC541-7B7A-43D3-8B79-37D633B846F1}">
                  <asvg:svgBlip xmlns:asvg="http://schemas.microsoft.com/office/drawing/2016/SVG/main" xmlns="" r:embed="rId4"/>
                </a:ext>
              </a:extLst>
            </a:blip>
            <a:stretch>
              <a:fillRect/>
            </a:stretch>
          </a:blipFill>
        </p:spPr>
      </p:sp>
      <p:grpSp>
        <p:nvGrpSpPr>
          <p:cNvPr id="3" name="Group 3"/>
          <p:cNvGrpSpPr/>
          <p:nvPr/>
        </p:nvGrpSpPr>
        <p:grpSpPr>
          <a:xfrm rot="-2346748">
            <a:off x="6196826" y="1119047"/>
            <a:ext cx="12732324" cy="13418974"/>
            <a:chOff x="0" y="0"/>
            <a:chExt cx="3353369" cy="3534215"/>
          </a:xfrm>
        </p:grpSpPr>
        <p:sp>
          <p:nvSpPr>
            <p:cNvPr id="4" name="Freeform 4"/>
            <p:cNvSpPr/>
            <p:nvPr/>
          </p:nvSpPr>
          <p:spPr>
            <a:xfrm>
              <a:off x="2583" y="0"/>
              <a:ext cx="3348202" cy="3534215"/>
            </a:xfrm>
            <a:custGeom>
              <a:avLst/>
              <a:gdLst/>
              <a:ahLst/>
              <a:cxnLst/>
              <a:rect l="l" t="t" r="r" b="b"/>
              <a:pathLst>
                <a:path w="3348202" h="3534215">
                  <a:moveTo>
                    <a:pt x="261422" y="0"/>
                  </a:moveTo>
                  <a:lnTo>
                    <a:pt x="3289981" y="0"/>
                  </a:lnTo>
                  <a:cubicBezTo>
                    <a:pt x="3305779" y="0"/>
                    <a:pt x="3320879" y="6510"/>
                    <a:pt x="3331725" y="17997"/>
                  </a:cubicBezTo>
                  <a:cubicBezTo>
                    <a:pt x="3342570" y="29484"/>
                    <a:pt x="3348203" y="44933"/>
                    <a:pt x="3347296" y="60705"/>
                  </a:cubicBezTo>
                  <a:lnTo>
                    <a:pt x="3151077" y="3473510"/>
                  </a:lnTo>
                  <a:cubicBezTo>
                    <a:pt x="3149117" y="3507586"/>
                    <a:pt x="3120913" y="3534215"/>
                    <a:pt x="3086781" y="3534215"/>
                  </a:cubicBezTo>
                  <a:lnTo>
                    <a:pt x="58222" y="3534215"/>
                  </a:lnTo>
                  <a:cubicBezTo>
                    <a:pt x="42424" y="3534215"/>
                    <a:pt x="27324" y="3527705"/>
                    <a:pt x="16479" y="3516218"/>
                  </a:cubicBezTo>
                  <a:cubicBezTo>
                    <a:pt x="5633" y="3504731"/>
                    <a:pt x="0" y="3489282"/>
                    <a:pt x="907" y="3473510"/>
                  </a:cubicBezTo>
                  <a:lnTo>
                    <a:pt x="197127" y="60705"/>
                  </a:lnTo>
                  <a:cubicBezTo>
                    <a:pt x="199086" y="26629"/>
                    <a:pt x="227290" y="0"/>
                    <a:pt x="261422" y="0"/>
                  </a:cubicBezTo>
                  <a:close/>
                </a:path>
              </a:pathLst>
            </a:custGeom>
            <a:gradFill rotWithShape="1">
              <a:gsLst>
                <a:gs pos="0">
                  <a:srgbClr val="82A5FF">
                    <a:alpha val="20000"/>
                  </a:srgbClr>
                </a:gs>
                <a:gs pos="100000">
                  <a:srgbClr val="005EFF">
                    <a:alpha val="100000"/>
                  </a:srgbClr>
                </a:gs>
              </a:gsLst>
              <a:lin ang="0"/>
            </a:gradFill>
          </p:spPr>
        </p:sp>
        <p:sp>
          <p:nvSpPr>
            <p:cNvPr id="5" name="TextBox 5"/>
            <p:cNvSpPr txBox="1"/>
            <p:nvPr/>
          </p:nvSpPr>
          <p:spPr>
            <a:xfrm>
              <a:off x="101600" y="-47625"/>
              <a:ext cx="3150169" cy="3581840"/>
            </a:xfrm>
            <a:prstGeom prst="rect">
              <a:avLst/>
            </a:prstGeom>
          </p:spPr>
          <p:txBody>
            <a:bodyPr lIns="50800" tIns="50800" rIns="50800" bIns="50800" rtlCol="0" anchor="ctr"/>
            <a:lstStyle/>
            <a:p>
              <a:pPr algn="ctr">
                <a:lnSpc>
                  <a:spcPts val="2731"/>
                </a:lnSpc>
              </a:pPr>
              <a:endParaRPr/>
            </a:p>
          </p:txBody>
        </p:sp>
      </p:grpSp>
      <p:grpSp>
        <p:nvGrpSpPr>
          <p:cNvPr id="17" name="Group 17"/>
          <p:cNvGrpSpPr/>
          <p:nvPr/>
        </p:nvGrpSpPr>
        <p:grpSpPr>
          <a:xfrm>
            <a:off x="16146813" y="8304146"/>
            <a:ext cx="1066005" cy="1058401"/>
            <a:chOff x="0" y="0"/>
            <a:chExt cx="289003" cy="286941"/>
          </a:xfrm>
        </p:grpSpPr>
        <p:sp>
          <p:nvSpPr>
            <p:cNvPr id="18" name="Freeform 18"/>
            <p:cNvSpPr/>
            <p:nvPr/>
          </p:nvSpPr>
          <p:spPr>
            <a:xfrm>
              <a:off x="0" y="0"/>
              <a:ext cx="289003" cy="286941"/>
            </a:xfrm>
            <a:custGeom>
              <a:avLst/>
              <a:gdLst/>
              <a:ahLst/>
              <a:cxnLst/>
              <a:rect l="l" t="t" r="r" b="b"/>
              <a:pathLst>
                <a:path w="289003" h="286941">
                  <a:moveTo>
                    <a:pt x="143471" y="0"/>
                  </a:moveTo>
                  <a:lnTo>
                    <a:pt x="145532" y="0"/>
                  </a:lnTo>
                  <a:cubicBezTo>
                    <a:pt x="183583" y="0"/>
                    <a:pt x="220075" y="15116"/>
                    <a:pt x="246981" y="42022"/>
                  </a:cubicBezTo>
                  <a:cubicBezTo>
                    <a:pt x="273887" y="68928"/>
                    <a:pt x="289003" y="105420"/>
                    <a:pt x="289003" y="143471"/>
                  </a:cubicBezTo>
                  <a:lnTo>
                    <a:pt x="289003" y="143471"/>
                  </a:lnTo>
                  <a:cubicBezTo>
                    <a:pt x="289003" y="181521"/>
                    <a:pt x="273887" y="218014"/>
                    <a:pt x="246981" y="244920"/>
                  </a:cubicBezTo>
                  <a:cubicBezTo>
                    <a:pt x="220075" y="271826"/>
                    <a:pt x="183583" y="286941"/>
                    <a:pt x="145532" y="286941"/>
                  </a:cubicBezTo>
                  <a:lnTo>
                    <a:pt x="143471" y="286941"/>
                  </a:lnTo>
                  <a:cubicBezTo>
                    <a:pt x="105420" y="286941"/>
                    <a:pt x="68928" y="271826"/>
                    <a:pt x="42022" y="244920"/>
                  </a:cubicBezTo>
                  <a:cubicBezTo>
                    <a:pt x="15116" y="218014"/>
                    <a:pt x="0" y="181521"/>
                    <a:pt x="0" y="143471"/>
                  </a:cubicBezTo>
                  <a:lnTo>
                    <a:pt x="0" y="143471"/>
                  </a:lnTo>
                  <a:cubicBezTo>
                    <a:pt x="0" y="105420"/>
                    <a:pt x="15116" y="68928"/>
                    <a:pt x="42022" y="42022"/>
                  </a:cubicBezTo>
                  <a:cubicBezTo>
                    <a:pt x="68928" y="15116"/>
                    <a:pt x="105420" y="0"/>
                    <a:pt x="143471" y="0"/>
                  </a:cubicBezTo>
                  <a:close/>
                </a:path>
              </a:pathLst>
            </a:custGeom>
            <a:solidFill>
              <a:srgbClr val="F4F4F4"/>
            </a:solidFill>
          </p:spPr>
        </p:sp>
        <p:sp>
          <p:nvSpPr>
            <p:cNvPr id="19" name="TextBox 19"/>
            <p:cNvSpPr txBox="1"/>
            <p:nvPr/>
          </p:nvSpPr>
          <p:spPr>
            <a:xfrm>
              <a:off x="0" y="-38100"/>
              <a:ext cx="289003" cy="325041"/>
            </a:xfrm>
            <a:prstGeom prst="rect">
              <a:avLst/>
            </a:prstGeom>
          </p:spPr>
          <p:txBody>
            <a:bodyPr lIns="50800" tIns="50800" rIns="50800" bIns="50800" rtlCol="0" anchor="ctr"/>
            <a:lstStyle/>
            <a:p>
              <a:pPr algn="ctr">
                <a:lnSpc>
                  <a:spcPts val="2659"/>
                </a:lnSpc>
              </a:pPr>
              <a:endParaRPr>
                <a:solidFill>
                  <a:srgbClr val="0070C0"/>
                </a:solidFill>
              </a:endParaRPr>
            </a:p>
          </p:txBody>
        </p:sp>
      </p:grpSp>
      <p:sp>
        <p:nvSpPr>
          <p:cNvPr id="20" name="Freeform 20"/>
          <p:cNvSpPr/>
          <p:nvPr/>
        </p:nvSpPr>
        <p:spPr>
          <a:xfrm rot="-5400000">
            <a:off x="16511822" y="8588199"/>
            <a:ext cx="362818" cy="490294"/>
          </a:xfrm>
          <a:custGeom>
            <a:avLst/>
            <a:gdLst/>
            <a:ahLst/>
            <a:cxnLst/>
            <a:rect l="l" t="t" r="r" b="b"/>
            <a:pathLst>
              <a:path w="362818" h="490294">
                <a:moveTo>
                  <a:pt x="0" y="0"/>
                </a:moveTo>
                <a:lnTo>
                  <a:pt x="362818" y="0"/>
                </a:lnTo>
                <a:lnTo>
                  <a:pt x="362818" y="490294"/>
                </a:lnTo>
                <a:lnTo>
                  <a:pt x="0" y="490294"/>
                </a:lnTo>
                <a:lnTo>
                  <a:pt x="0" y="0"/>
                </a:lnTo>
                <a:close/>
              </a:path>
            </a:pathLst>
          </a:custGeom>
          <a:blipFill>
            <a:blip r:embed="rId5">
              <a:extLst>
                <a:ext uri="{96DAC541-7B7A-43D3-8B79-37D633B846F1}">
                  <asvg:svgBlip xmlns:asvg="http://schemas.microsoft.com/office/drawing/2016/SVG/main" xmlns="" r:embed="rId8"/>
                </a:ext>
              </a:extLst>
            </a:blip>
            <a:stretch>
              <a:fillRect/>
            </a:stretch>
          </a:blipFill>
        </p:spPr>
      </p:sp>
      <p:sp>
        <p:nvSpPr>
          <p:cNvPr id="27" name="TextBox 27"/>
          <p:cNvSpPr txBox="1"/>
          <p:nvPr/>
        </p:nvSpPr>
        <p:spPr>
          <a:xfrm>
            <a:off x="990600" y="1866900"/>
            <a:ext cx="13583679" cy="8438207"/>
          </a:xfrm>
          <a:prstGeom prst="rect">
            <a:avLst/>
          </a:prstGeom>
        </p:spPr>
        <p:txBody>
          <a:bodyPr wrap="square" lIns="0" tIns="0" rIns="0" bIns="0" rtlCol="0" anchor="t">
            <a:spAutoFit/>
          </a:bodyPr>
          <a:lstStyle/>
          <a:p>
            <a:r>
              <a:rPr lang="en-US" altLang="ja-JP" sz="2000" dirty="0">
                <a:solidFill>
                  <a:srgbClr val="0070C0"/>
                </a:solidFill>
                <a:latin typeface="+mj-lt"/>
              </a:rPr>
              <a:t>9</a:t>
            </a:r>
            <a:r>
              <a:rPr lang="en-US" altLang="ja-JP" sz="2000" dirty="0" smtClean="0">
                <a:solidFill>
                  <a:srgbClr val="0070C0"/>
                </a:solidFill>
                <a:latin typeface="+mj-lt"/>
              </a:rPr>
              <a:t>. </a:t>
            </a:r>
            <a:r>
              <a:rPr lang="en-US" altLang="ja-JP" sz="2000" dirty="0">
                <a:solidFill>
                  <a:srgbClr val="0070C0"/>
                </a:solidFill>
                <a:latin typeface="+mj-lt"/>
              </a:rPr>
              <a:t>Continuous attention to technical excellence and good design enhances </a:t>
            </a:r>
            <a:r>
              <a:rPr lang="en-US" altLang="ja-JP" sz="2000" dirty="0" smtClean="0">
                <a:solidFill>
                  <a:srgbClr val="0070C0"/>
                </a:solidFill>
                <a:latin typeface="+mj-lt"/>
              </a:rPr>
              <a:t>agility.</a:t>
            </a:r>
          </a:p>
          <a:p>
            <a:pPr marL="342900" lvl="0" indent="-342900">
              <a:buFont typeface="Wingdings" panose="05000000000000000000" pitchFamily="2" charset="2"/>
              <a:buChar char="ü"/>
            </a:pPr>
            <a:r>
              <a:rPr lang="en-US" altLang="ja-JP" sz="2000" dirty="0" smtClean="0">
                <a:solidFill>
                  <a:srgbClr val="0070C0"/>
                </a:solidFill>
                <a:latin typeface="+mj-lt"/>
              </a:rPr>
              <a:t>Our </a:t>
            </a:r>
            <a:r>
              <a:rPr lang="en-US" altLang="ja-JP" sz="2000" dirty="0">
                <a:solidFill>
                  <a:srgbClr val="0070C0"/>
                </a:solidFill>
                <a:latin typeface="+mj-lt"/>
              </a:rPr>
              <a:t>team should be highly attentive to proper design principles and practices, as this is what brings craftsmanship to life, ensuring high-quality and well-crafted solutions.</a:t>
            </a:r>
            <a:r>
              <a:rPr lang="ja-JP" altLang="ja-JP" sz="2000" dirty="0" smtClean="0">
                <a:solidFill>
                  <a:srgbClr val="0070C0"/>
                </a:solidFill>
                <a:latin typeface="+mj-lt"/>
              </a:rPr>
              <a:t>. </a:t>
            </a:r>
            <a:endParaRPr lang="en-US" altLang="ja-JP" sz="2000" dirty="0" smtClean="0">
              <a:solidFill>
                <a:srgbClr val="0070C0"/>
              </a:solidFill>
              <a:latin typeface="+mj-lt"/>
            </a:endParaRPr>
          </a:p>
          <a:p>
            <a:pPr lvl="0"/>
            <a:endParaRPr lang="en-US" altLang="ja-JP" sz="2000" dirty="0">
              <a:solidFill>
                <a:srgbClr val="0070C0"/>
              </a:solidFill>
              <a:latin typeface="+mj-lt"/>
            </a:endParaRPr>
          </a:p>
          <a:p>
            <a:pPr lvl="0"/>
            <a:r>
              <a:rPr lang="en-US" altLang="ja-JP" sz="2000" dirty="0" smtClean="0">
                <a:solidFill>
                  <a:srgbClr val="0070C0"/>
                </a:solidFill>
                <a:latin typeface="+mj-lt"/>
              </a:rPr>
              <a:t>10</a:t>
            </a:r>
            <a:r>
              <a:rPr lang="en-US" altLang="ja-JP" sz="2000" dirty="0">
                <a:solidFill>
                  <a:srgbClr val="0070C0"/>
                </a:solidFill>
                <a:latin typeface="+mj-lt"/>
              </a:rPr>
              <a:t>. Simplicity–the art of maximizing the amount of work not done–is </a:t>
            </a:r>
            <a:r>
              <a:rPr lang="en-US" altLang="ja-JP" sz="2000" dirty="0" smtClean="0">
                <a:solidFill>
                  <a:srgbClr val="0070C0"/>
                </a:solidFill>
                <a:latin typeface="+mj-lt"/>
              </a:rPr>
              <a:t>essential.</a:t>
            </a:r>
            <a:endParaRPr lang="en-US" altLang="ja-JP" sz="2000" dirty="0">
              <a:solidFill>
                <a:srgbClr val="0070C0"/>
              </a:solidFill>
              <a:latin typeface="+mj-lt"/>
            </a:endParaRPr>
          </a:p>
          <a:p>
            <a:pPr marL="342900" lvl="0" indent="-342900">
              <a:buFont typeface="Wingdings" panose="05000000000000000000" pitchFamily="2" charset="2"/>
              <a:buChar char="ü"/>
            </a:pPr>
            <a:r>
              <a:rPr lang="en-US" altLang="ja-JP" sz="2000" dirty="0">
                <a:solidFill>
                  <a:srgbClr val="0070C0"/>
                </a:solidFill>
                <a:latin typeface="+mj-lt"/>
              </a:rPr>
              <a:t>It is crucial to keep the process simple. </a:t>
            </a:r>
            <a:endParaRPr lang="en-US" altLang="ja-JP" sz="2000" dirty="0" smtClean="0">
              <a:solidFill>
                <a:srgbClr val="0070C0"/>
              </a:solidFill>
              <a:latin typeface="+mj-lt"/>
            </a:endParaRPr>
          </a:p>
          <a:p>
            <a:pPr marL="342900" lvl="0" indent="-342900">
              <a:buFont typeface="Wingdings" panose="05000000000000000000" pitchFamily="2" charset="2"/>
              <a:buChar char="ü"/>
            </a:pPr>
            <a:r>
              <a:rPr lang="en-US" altLang="ja-JP" sz="2000" dirty="0" smtClean="0">
                <a:solidFill>
                  <a:srgbClr val="0070C0"/>
                </a:solidFill>
                <a:latin typeface="+mj-lt"/>
              </a:rPr>
              <a:t>Overly </a:t>
            </a:r>
            <a:r>
              <a:rPr lang="en-US" altLang="ja-JP" sz="2000" dirty="0">
                <a:solidFill>
                  <a:srgbClr val="0070C0"/>
                </a:solidFill>
                <a:latin typeface="+mj-lt"/>
              </a:rPr>
              <a:t>complex code and frameworks can lead to confusion and inefficiencies. A simple product or app that meets expectations and effectively serves customer needs is far more valuable than one that attempts to do everything but fails in most, if not all, areas.</a:t>
            </a:r>
            <a:r>
              <a:rPr lang="ja-JP" altLang="ja-JP" sz="2000" dirty="0" smtClean="0">
                <a:solidFill>
                  <a:srgbClr val="0070C0"/>
                </a:solidFill>
                <a:latin typeface="+mj-lt"/>
              </a:rPr>
              <a:t>. </a:t>
            </a:r>
            <a:endParaRPr lang="en-US" altLang="ja-JP" sz="2000" dirty="0" smtClean="0">
              <a:solidFill>
                <a:srgbClr val="0070C0"/>
              </a:solidFill>
              <a:latin typeface="+mj-lt"/>
            </a:endParaRPr>
          </a:p>
          <a:p>
            <a:r>
              <a:rPr lang="en-US" altLang="ja-JP" sz="2000" dirty="0">
                <a:solidFill>
                  <a:srgbClr val="0070C0"/>
                </a:solidFill>
                <a:latin typeface="+mj-lt"/>
              </a:rPr>
              <a:t/>
            </a:r>
            <a:br>
              <a:rPr lang="en-US" altLang="ja-JP" sz="2000" dirty="0">
                <a:solidFill>
                  <a:srgbClr val="0070C0"/>
                </a:solidFill>
                <a:latin typeface="+mj-lt"/>
              </a:rPr>
            </a:br>
            <a:r>
              <a:rPr lang="en-US" altLang="ja-JP" sz="2000" dirty="0" smtClean="0">
                <a:solidFill>
                  <a:srgbClr val="0070C0"/>
                </a:solidFill>
                <a:latin typeface="+mj-lt"/>
              </a:rPr>
              <a:t>11</a:t>
            </a:r>
            <a:r>
              <a:rPr lang="en-US" altLang="ja-JP" sz="2000" dirty="0">
                <a:solidFill>
                  <a:srgbClr val="0070C0"/>
                </a:solidFill>
                <a:latin typeface="+mj-lt"/>
              </a:rPr>
              <a:t>. The best architectures, requirements, and designs emerge from self-organizing </a:t>
            </a:r>
            <a:r>
              <a:rPr lang="en-US" altLang="ja-JP" sz="2000" dirty="0" smtClean="0">
                <a:solidFill>
                  <a:srgbClr val="0070C0"/>
                </a:solidFill>
                <a:latin typeface="+mj-lt"/>
              </a:rPr>
              <a:t>teams.</a:t>
            </a:r>
            <a:endParaRPr lang="en-US" altLang="ja-JP" sz="2000" dirty="0">
              <a:solidFill>
                <a:srgbClr val="0070C0"/>
              </a:solidFill>
              <a:latin typeface="+mj-lt"/>
            </a:endParaRPr>
          </a:p>
          <a:p>
            <a:pPr marL="342900" lvl="0" indent="-342900">
              <a:buFont typeface="Wingdings" panose="05000000000000000000" pitchFamily="2" charset="2"/>
              <a:buChar char="ü"/>
            </a:pPr>
            <a:r>
              <a:rPr lang="en-US" altLang="ja-JP" sz="2000" dirty="0">
                <a:solidFill>
                  <a:srgbClr val="0070C0"/>
                </a:solidFill>
                <a:latin typeface="+mj-lt"/>
              </a:rPr>
              <a:t>This suggests that the SocialKare.gov team should effectively manage their responsibilities and timelines. Self-organizing teams are highly recommended, and it would be beneficial for the team to have a mentor, potentially one of the existing members. Collaboration, teamwork, competency, motivation, continuous growth, and commitment are essential to ensure the success of the project. These principles will help address the issues identified in the SocialKare.gov case, ensuring smoother coordination and better outcomes in the development and launch of the platform.</a:t>
            </a:r>
            <a:r>
              <a:rPr lang="ja-JP" altLang="ja-JP" sz="2000" dirty="0" smtClean="0">
                <a:solidFill>
                  <a:srgbClr val="0070C0"/>
                </a:solidFill>
                <a:latin typeface="+mj-lt"/>
              </a:rPr>
              <a:t>.</a:t>
            </a:r>
            <a:endParaRPr lang="en-US" altLang="ja-JP" sz="2000" dirty="0" smtClean="0">
              <a:solidFill>
                <a:srgbClr val="0070C0"/>
              </a:solidFill>
              <a:latin typeface="+mj-lt"/>
            </a:endParaRPr>
          </a:p>
          <a:p>
            <a:pPr lvl="0"/>
            <a:r>
              <a:rPr lang="en-US" altLang="ja-JP" sz="2000" dirty="0">
                <a:solidFill>
                  <a:srgbClr val="0070C0"/>
                </a:solidFill>
                <a:latin typeface="+mj-lt"/>
              </a:rPr>
              <a:t/>
            </a:r>
            <a:br>
              <a:rPr lang="en-US" altLang="ja-JP" sz="2000" dirty="0">
                <a:solidFill>
                  <a:srgbClr val="0070C0"/>
                </a:solidFill>
                <a:latin typeface="+mj-lt"/>
              </a:rPr>
            </a:br>
            <a:r>
              <a:rPr lang="en-US" altLang="ja-JP" sz="2000" dirty="0" smtClean="0">
                <a:solidFill>
                  <a:srgbClr val="0070C0"/>
                </a:solidFill>
                <a:latin typeface="+mj-lt"/>
              </a:rPr>
              <a:t>12. </a:t>
            </a:r>
            <a:r>
              <a:rPr lang="en-US" altLang="ja-JP" sz="2000" dirty="0">
                <a:solidFill>
                  <a:srgbClr val="0070C0"/>
                </a:solidFill>
                <a:latin typeface="+mj-lt"/>
              </a:rPr>
              <a:t>At regular intervals, the team reflects on how to become more effective, then tunes and adjusts its behavior accordingly</a:t>
            </a:r>
            <a:r>
              <a:rPr lang="en-US" altLang="ja-JP" sz="2000" dirty="0" smtClean="0">
                <a:solidFill>
                  <a:srgbClr val="0070C0"/>
                </a:solidFill>
                <a:latin typeface="+mj-lt"/>
              </a:rPr>
              <a:t>.</a:t>
            </a:r>
          </a:p>
          <a:p>
            <a:pPr marL="342900" indent="-342900">
              <a:buFont typeface="Wingdings" panose="05000000000000000000" pitchFamily="2" charset="2"/>
              <a:buChar char="ü"/>
            </a:pPr>
            <a:r>
              <a:rPr lang="en-US" altLang="ja-JP" sz="2000" dirty="0">
                <a:solidFill>
                  <a:srgbClr val="0070C0"/>
                </a:solidFill>
                <a:latin typeface="+mj-lt"/>
              </a:rPr>
              <a:t>Continuous improvement and productivity are strongly encouraged. Agile believes that when a team remains flexible and attentive to changes and potential improvements, it becomes more effective. This leads to a natural increase in productivity. In the context of SocialKare.gov, this mindset would help the team identify areas for enhancement throughout the project, ensuring better outcomes and a more efficient development </a:t>
            </a:r>
            <a:r>
              <a:rPr lang="en-US" altLang="ja-JP" sz="2000" dirty="0" smtClean="0">
                <a:solidFill>
                  <a:srgbClr val="0070C0"/>
                </a:solidFill>
                <a:latin typeface="+mj-lt"/>
              </a:rPr>
              <a:t>process</a:t>
            </a:r>
            <a:r>
              <a:rPr lang="ja-JP" altLang="ja-JP" sz="2000" dirty="0" smtClean="0">
                <a:solidFill>
                  <a:srgbClr val="0070C0"/>
                </a:solidFill>
                <a:latin typeface="+mj-lt"/>
              </a:rPr>
              <a:t>.</a:t>
            </a:r>
            <a:endParaRPr lang="ja-JP" altLang="ja-JP" sz="2000" dirty="0">
              <a:solidFill>
                <a:srgbClr val="0070C0"/>
              </a:solidFill>
              <a:latin typeface="+mj-lt"/>
            </a:endParaRPr>
          </a:p>
          <a:p>
            <a:pPr lvl="0"/>
            <a:endParaRPr lang="en-US" altLang="ja-JP" sz="2000" dirty="0">
              <a:solidFill>
                <a:srgbClr val="0070C0"/>
              </a:solidFill>
              <a:latin typeface="+mj-lt"/>
            </a:endParaRPr>
          </a:p>
          <a:p>
            <a:r>
              <a:rPr lang="en-US" altLang="ja-JP" sz="2000" dirty="0">
                <a:solidFill>
                  <a:srgbClr val="0070C0"/>
                </a:solidFill>
                <a:latin typeface="+mj-lt"/>
              </a:rPr>
              <a:t/>
            </a:r>
            <a:br>
              <a:rPr lang="en-US" altLang="ja-JP" sz="2000" dirty="0">
                <a:solidFill>
                  <a:srgbClr val="0070C0"/>
                </a:solidFill>
                <a:latin typeface="+mj-lt"/>
              </a:rPr>
            </a:br>
            <a:endParaRPr lang="ja-JP" altLang="ja-JP" sz="2000" dirty="0">
              <a:solidFill>
                <a:srgbClr val="0070C0"/>
              </a:solidFill>
              <a:latin typeface="+mj-lt"/>
            </a:endParaRPr>
          </a:p>
          <a:p>
            <a:pPr marL="457200" lvl="0" indent="-457200">
              <a:lnSpc>
                <a:spcPts val="2871"/>
              </a:lnSpc>
              <a:spcBef>
                <a:spcPct val="0"/>
              </a:spcBef>
              <a:buAutoNum type="arabicPeriod"/>
            </a:pPr>
            <a:endParaRPr lang="en-US" altLang="ja-JP" sz="2000" dirty="0" smtClean="0">
              <a:solidFill>
                <a:srgbClr val="0070C0"/>
              </a:solidFill>
              <a:latin typeface="+mj-lt"/>
            </a:endParaRPr>
          </a:p>
          <a:p>
            <a:pPr lvl="0">
              <a:lnSpc>
                <a:spcPts val="2871"/>
              </a:lnSpc>
              <a:spcBef>
                <a:spcPct val="0"/>
              </a:spcBef>
            </a:pPr>
            <a:r>
              <a:rPr lang="en-US" sz="2000" b="1" dirty="0">
                <a:solidFill>
                  <a:srgbClr val="0070C0"/>
                </a:solidFill>
                <a:latin typeface="+mj-lt"/>
                <a:ea typeface="Pattanakarn Bold"/>
                <a:cs typeface="Pattanakarn Bold"/>
                <a:sym typeface="Pattanakarn Bold"/>
              </a:rPr>
              <a:t>	</a:t>
            </a:r>
            <a:r>
              <a:rPr lang="en-US" sz="2000" b="1" dirty="0" smtClean="0">
                <a:solidFill>
                  <a:srgbClr val="0070C0"/>
                </a:solidFill>
                <a:latin typeface="+mj-lt"/>
                <a:ea typeface="Pattanakarn Bold"/>
                <a:cs typeface="Pattanakarn Bold"/>
                <a:sym typeface="Pattanakarn Bold"/>
              </a:rPr>
              <a:t> </a:t>
            </a:r>
            <a:endParaRPr lang="en-US" sz="2000" b="1" dirty="0">
              <a:solidFill>
                <a:srgbClr val="0070C0"/>
              </a:solidFill>
              <a:latin typeface="+mj-lt"/>
              <a:ea typeface="Pattanakarn Bold"/>
              <a:cs typeface="Pattanakarn Bold"/>
              <a:sym typeface="Pattanakarn Bold"/>
            </a:endParaRPr>
          </a:p>
        </p:txBody>
      </p:sp>
      <p:sp>
        <p:nvSpPr>
          <p:cNvPr id="29" name="TextBox 23"/>
          <p:cNvSpPr txBox="1"/>
          <p:nvPr/>
        </p:nvSpPr>
        <p:spPr>
          <a:xfrm>
            <a:off x="883385" y="485214"/>
            <a:ext cx="9872940" cy="1085105"/>
          </a:xfrm>
          <a:prstGeom prst="rect">
            <a:avLst/>
          </a:prstGeom>
        </p:spPr>
        <p:txBody>
          <a:bodyPr wrap="square" lIns="0" tIns="0" rIns="0" bIns="0" rtlCol="0" anchor="t">
            <a:spAutoFit/>
          </a:bodyPr>
          <a:lstStyle/>
          <a:p>
            <a:pPr>
              <a:lnSpc>
                <a:spcPts val="9112"/>
              </a:lnSpc>
            </a:pPr>
            <a:r>
              <a:rPr lang="en-US" sz="6200" b="1" dirty="0">
                <a:solidFill>
                  <a:srgbClr val="0070C0"/>
                </a:solidFill>
                <a:latin typeface="Calibri"/>
                <a:ea typeface="Calibri"/>
                <a:cs typeface="Pattanakarn Bold"/>
                <a:sym typeface="Pattanakarn Bold"/>
              </a:rPr>
              <a:t>12 PRINCIPLES</a:t>
            </a:r>
            <a:endParaRPr lang="vi-VN" sz="6200" dirty="0">
              <a:solidFill>
                <a:srgbClr val="0070C0"/>
              </a:solidFill>
              <a:latin typeface="Calibri"/>
              <a:ea typeface="Calibri"/>
              <a:cs typeface="Calibri"/>
            </a:endParaRPr>
          </a:p>
        </p:txBody>
      </p:sp>
      <p:sp>
        <p:nvSpPr>
          <p:cNvPr id="6" name="Rectangle 1"/>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2"/>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3"/>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4"/>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712067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3" name="Group 3"/>
          <p:cNvGrpSpPr/>
          <p:nvPr/>
        </p:nvGrpSpPr>
        <p:grpSpPr>
          <a:xfrm rot="-4026990">
            <a:off x="11056391" y="5067849"/>
            <a:ext cx="12732324" cy="2314575"/>
            <a:chOff x="0" y="0"/>
            <a:chExt cx="3353369" cy="609600"/>
          </a:xfrm>
        </p:grpSpPr>
        <p:sp>
          <p:nvSpPr>
            <p:cNvPr id="4" name="Freeform 4"/>
            <p:cNvSpPr/>
            <p:nvPr/>
          </p:nvSpPr>
          <p:spPr>
            <a:xfrm>
              <a:off x="14773" y="0"/>
              <a:ext cx="3323822" cy="609600"/>
            </a:xfrm>
            <a:custGeom>
              <a:avLst/>
              <a:gdLst/>
              <a:ahLst/>
              <a:cxnLst/>
              <a:rect l="l" t="t" r="r" b="b"/>
              <a:pathLst>
                <a:path w="3323822" h="609600">
                  <a:moveTo>
                    <a:pt x="249232" y="0"/>
                  </a:moveTo>
                  <a:lnTo>
                    <a:pt x="3277791" y="0"/>
                  </a:lnTo>
                  <a:cubicBezTo>
                    <a:pt x="3291879" y="0"/>
                    <a:pt x="3305107" y="6772"/>
                    <a:pt x="3313344" y="18200"/>
                  </a:cubicBezTo>
                  <a:cubicBezTo>
                    <a:pt x="3321582" y="29629"/>
                    <a:pt x="3323823" y="44320"/>
                    <a:pt x="3319368" y="57685"/>
                  </a:cubicBezTo>
                  <a:lnTo>
                    <a:pt x="3154625" y="551915"/>
                  </a:lnTo>
                  <a:cubicBezTo>
                    <a:pt x="3143142" y="586364"/>
                    <a:pt x="3110903" y="609600"/>
                    <a:pt x="3074591" y="609600"/>
                  </a:cubicBezTo>
                  <a:lnTo>
                    <a:pt x="46032" y="609600"/>
                  </a:lnTo>
                  <a:cubicBezTo>
                    <a:pt x="31945" y="609600"/>
                    <a:pt x="18716" y="602828"/>
                    <a:pt x="10479" y="591400"/>
                  </a:cubicBezTo>
                  <a:cubicBezTo>
                    <a:pt x="2242" y="579971"/>
                    <a:pt x="0" y="565280"/>
                    <a:pt x="4455" y="551915"/>
                  </a:cubicBezTo>
                  <a:lnTo>
                    <a:pt x="169199" y="57685"/>
                  </a:lnTo>
                  <a:cubicBezTo>
                    <a:pt x="180682" y="23236"/>
                    <a:pt x="212920" y="0"/>
                    <a:pt x="249232" y="0"/>
                  </a:cubicBezTo>
                  <a:close/>
                </a:path>
              </a:pathLst>
            </a:custGeom>
            <a:gradFill rotWithShape="1">
              <a:gsLst>
                <a:gs pos="0">
                  <a:srgbClr val="82A5FF">
                    <a:alpha val="20000"/>
                  </a:srgbClr>
                </a:gs>
                <a:gs pos="100000">
                  <a:srgbClr val="005EFF">
                    <a:alpha val="100000"/>
                  </a:srgbClr>
                </a:gs>
              </a:gsLst>
              <a:lin ang="0"/>
            </a:gradFill>
          </p:spPr>
        </p:sp>
        <p:sp>
          <p:nvSpPr>
            <p:cNvPr id="5" name="TextBox 5"/>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grpSp>
        <p:nvGrpSpPr>
          <p:cNvPr id="9" name="Group 9"/>
          <p:cNvGrpSpPr/>
          <p:nvPr/>
        </p:nvGrpSpPr>
        <p:grpSpPr>
          <a:xfrm rot="-4026990">
            <a:off x="4033126" y="7494649"/>
            <a:ext cx="12732324" cy="2314575"/>
            <a:chOff x="0" y="0"/>
            <a:chExt cx="3353369" cy="609600"/>
          </a:xfrm>
        </p:grpSpPr>
        <p:sp>
          <p:nvSpPr>
            <p:cNvPr id="11" name="TextBox 11"/>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sp>
          <p:nvSpPr>
            <p:cNvPr id="10" name="Freeform 10"/>
            <p:cNvSpPr/>
            <p:nvPr/>
          </p:nvSpPr>
          <p:spPr>
            <a:xfrm>
              <a:off x="14773" y="0"/>
              <a:ext cx="3323822" cy="609600"/>
            </a:xfrm>
            <a:custGeom>
              <a:avLst/>
              <a:gdLst/>
              <a:ahLst/>
              <a:cxnLst/>
              <a:rect l="l" t="t" r="r" b="b"/>
              <a:pathLst>
                <a:path w="3323822" h="609600">
                  <a:moveTo>
                    <a:pt x="249232" y="0"/>
                  </a:moveTo>
                  <a:lnTo>
                    <a:pt x="3277791" y="0"/>
                  </a:lnTo>
                  <a:cubicBezTo>
                    <a:pt x="3291879" y="0"/>
                    <a:pt x="3305107" y="6772"/>
                    <a:pt x="3313344" y="18200"/>
                  </a:cubicBezTo>
                  <a:cubicBezTo>
                    <a:pt x="3321582" y="29629"/>
                    <a:pt x="3323823" y="44320"/>
                    <a:pt x="3319368" y="57685"/>
                  </a:cubicBezTo>
                  <a:lnTo>
                    <a:pt x="3154625" y="551915"/>
                  </a:lnTo>
                  <a:cubicBezTo>
                    <a:pt x="3143142" y="586364"/>
                    <a:pt x="3110903" y="609600"/>
                    <a:pt x="3074591" y="609600"/>
                  </a:cubicBezTo>
                  <a:lnTo>
                    <a:pt x="46032" y="609600"/>
                  </a:lnTo>
                  <a:cubicBezTo>
                    <a:pt x="31945" y="609600"/>
                    <a:pt x="18716" y="602828"/>
                    <a:pt x="10479" y="591400"/>
                  </a:cubicBezTo>
                  <a:cubicBezTo>
                    <a:pt x="2242" y="579971"/>
                    <a:pt x="0" y="565280"/>
                    <a:pt x="4455" y="551915"/>
                  </a:cubicBezTo>
                  <a:lnTo>
                    <a:pt x="169199" y="57685"/>
                  </a:lnTo>
                  <a:cubicBezTo>
                    <a:pt x="180682" y="23236"/>
                    <a:pt x="212920" y="0"/>
                    <a:pt x="249232" y="0"/>
                  </a:cubicBezTo>
                  <a:close/>
                </a:path>
              </a:pathLst>
            </a:custGeom>
            <a:gradFill rotWithShape="1">
              <a:gsLst>
                <a:gs pos="0">
                  <a:srgbClr val="82A5FF">
                    <a:alpha val="20000"/>
                  </a:srgbClr>
                </a:gs>
                <a:gs pos="100000">
                  <a:srgbClr val="005EFF">
                    <a:alpha val="100000"/>
                  </a:srgbClr>
                </a:gs>
              </a:gsLst>
              <a:lin ang="0"/>
            </a:gradFill>
          </p:spPr>
        </p:sp>
      </p:grpSp>
      <p:grpSp>
        <p:nvGrpSpPr>
          <p:cNvPr id="6" name="Group 6"/>
          <p:cNvGrpSpPr/>
          <p:nvPr/>
        </p:nvGrpSpPr>
        <p:grpSpPr>
          <a:xfrm rot="-4026990">
            <a:off x="7493314" y="6412525"/>
            <a:ext cx="12732324" cy="2314575"/>
            <a:chOff x="0" y="0"/>
            <a:chExt cx="3353369" cy="609600"/>
          </a:xfrm>
        </p:grpSpPr>
        <p:sp>
          <p:nvSpPr>
            <p:cNvPr id="7" name="Freeform 7"/>
            <p:cNvSpPr/>
            <p:nvPr/>
          </p:nvSpPr>
          <p:spPr>
            <a:xfrm>
              <a:off x="14773" y="0"/>
              <a:ext cx="3323822" cy="609600"/>
            </a:xfrm>
            <a:custGeom>
              <a:avLst/>
              <a:gdLst/>
              <a:ahLst/>
              <a:cxnLst/>
              <a:rect l="l" t="t" r="r" b="b"/>
              <a:pathLst>
                <a:path w="3323822" h="609600">
                  <a:moveTo>
                    <a:pt x="249232" y="0"/>
                  </a:moveTo>
                  <a:lnTo>
                    <a:pt x="3277791" y="0"/>
                  </a:lnTo>
                  <a:cubicBezTo>
                    <a:pt x="3291879" y="0"/>
                    <a:pt x="3305107" y="6772"/>
                    <a:pt x="3313344" y="18200"/>
                  </a:cubicBezTo>
                  <a:cubicBezTo>
                    <a:pt x="3321582" y="29629"/>
                    <a:pt x="3323823" y="44320"/>
                    <a:pt x="3319368" y="57685"/>
                  </a:cubicBezTo>
                  <a:lnTo>
                    <a:pt x="3154625" y="551915"/>
                  </a:lnTo>
                  <a:cubicBezTo>
                    <a:pt x="3143142" y="586364"/>
                    <a:pt x="3110903" y="609600"/>
                    <a:pt x="3074591" y="609600"/>
                  </a:cubicBezTo>
                  <a:lnTo>
                    <a:pt x="46032" y="609600"/>
                  </a:lnTo>
                  <a:cubicBezTo>
                    <a:pt x="31945" y="609600"/>
                    <a:pt x="18716" y="602828"/>
                    <a:pt x="10479" y="591400"/>
                  </a:cubicBezTo>
                  <a:cubicBezTo>
                    <a:pt x="2242" y="579971"/>
                    <a:pt x="0" y="565280"/>
                    <a:pt x="4455" y="551915"/>
                  </a:cubicBezTo>
                  <a:lnTo>
                    <a:pt x="169199" y="57685"/>
                  </a:lnTo>
                  <a:cubicBezTo>
                    <a:pt x="180682" y="23236"/>
                    <a:pt x="212920" y="0"/>
                    <a:pt x="249232" y="0"/>
                  </a:cubicBezTo>
                  <a:close/>
                </a:path>
              </a:pathLst>
            </a:custGeom>
            <a:gradFill rotWithShape="1">
              <a:gsLst>
                <a:gs pos="0">
                  <a:srgbClr val="82A5FF">
                    <a:alpha val="20000"/>
                  </a:srgbClr>
                </a:gs>
                <a:gs pos="100000">
                  <a:srgbClr val="005EFF">
                    <a:alpha val="100000"/>
                  </a:srgbClr>
                </a:gs>
              </a:gsLst>
              <a:lin ang="0"/>
            </a:gradFill>
          </p:spPr>
        </p:sp>
        <p:sp>
          <p:nvSpPr>
            <p:cNvPr id="8" name="TextBox 8"/>
            <p:cNvSpPr txBox="1"/>
            <p:nvPr/>
          </p:nvSpPr>
          <p:spPr>
            <a:xfrm>
              <a:off x="101600" y="-47625"/>
              <a:ext cx="3150169" cy="657225"/>
            </a:xfrm>
            <a:prstGeom prst="rect">
              <a:avLst/>
            </a:prstGeom>
          </p:spPr>
          <p:txBody>
            <a:bodyPr lIns="50800" tIns="50800" rIns="50800" bIns="50800" rtlCol="0" anchor="ctr"/>
            <a:lstStyle/>
            <a:p>
              <a:pPr algn="ctr">
                <a:lnSpc>
                  <a:spcPts val="2731"/>
                </a:lnSpc>
              </a:pPr>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02764" y="3271572"/>
            <a:ext cx="8477250" cy="4914900"/>
          </a:xfrm>
          <a:prstGeom prst="rect">
            <a:avLst/>
          </a:prstGeom>
        </p:spPr>
      </p:pic>
      <p:grpSp>
        <p:nvGrpSpPr>
          <p:cNvPr id="12" name="Group 12"/>
          <p:cNvGrpSpPr/>
          <p:nvPr/>
        </p:nvGrpSpPr>
        <p:grpSpPr>
          <a:xfrm>
            <a:off x="16146813" y="8304146"/>
            <a:ext cx="1066005" cy="1058401"/>
            <a:chOff x="0" y="0"/>
            <a:chExt cx="289003" cy="286941"/>
          </a:xfrm>
        </p:grpSpPr>
        <p:sp>
          <p:nvSpPr>
            <p:cNvPr id="13" name="Freeform 13"/>
            <p:cNvSpPr/>
            <p:nvPr/>
          </p:nvSpPr>
          <p:spPr>
            <a:xfrm>
              <a:off x="0" y="0"/>
              <a:ext cx="289003" cy="286941"/>
            </a:xfrm>
            <a:custGeom>
              <a:avLst/>
              <a:gdLst/>
              <a:ahLst/>
              <a:cxnLst/>
              <a:rect l="l" t="t" r="r" b="b"/>
              <a:pathLst>
                <a:path w="289003" h="286941">
                  <a:moveTo>
                    <a:pt x="143471" y="0"/>
                  </a:moveTo>
                  <a:lnTo>
                    <a:pt x="145532" y="0"/>
                  </a:lnTo>
                  <a:cubicBezTo>
                    <a:pt x="183583" y="0"/>
                    <a:pt x="220075" y="15116"/>
                    <a:pt x="246981" y="42022"/>
                  </a:cubicBezTo>
                  <a:cubicBezTo>
                    <a:pt x="273887" y="68928"/>
                    <a:pt x="289003" y="105420"/>
                    <a:pt x="289003" y="143471"/>
                  </a:cubicBezTo>
                  <a:lnTo>
                    <a:pt x="289003" y="143471"/>
                  </a:lnTo>
                  <a:cubicBezTo>
                    <a:pt x="289003" y="181521"/>
                    <a:pt x="273887" y="218014"/>
                    <a:pt x="246981" y="244920"/>
                  </a:cubicBezTo>
                  <a:cubicBezTo>
                    <a:pt x="220075" y="271826"/>
                    <a:pt x="183583" y="286941"/>
                    <a:pt x="145532" y="286941"/>
                  </a:cubicBezTo>
                  <a:lnTo>
                    <a:pt x="143471" y="286941"/>
                  </a:lnTo>
                  <a:cubicBezTo>
                    <a:pt x="105420" y="286941"/>
                    <a:pt x="68928" y="271826"/>
                    <a:pt x="42022" y="244920"/>
                  </a:cubicBezTo>
                  <a:cubicBezTo>
                    <a:pt x="15116" y="218014"/>
                    <a:pt x="0" y="181521"/>
                    <a:pt x="0" y="143471"/>
                  </a:cubicBezTo>
                  <a:lnTo>
                    <a:pt x="0" y="143471"/>
                  </a:lnTo>
                  <a:cubicBezTo>
                    <a:pt x="0" y="105420"/>
                    <a:pt x="15116" y="68928"/>
                    <a:pt x="42022" y="42022"/>
                  </a:cubicBezTo>
                  <a:cubicBezTo>
                    <a:pt x="68928" y="15116"/>
                    <a:pt x="105420" y="0"/>
                    <a:pt x="143471" y="0"/>
                  </a:cubicBezTo>
                  <a:close/>
                </a:path>
              </a:pathLst>
            </a:custGeom>
            <a:solidFill>
              <a:srgbClr val="005EFF"/>
            </a:solidFill>
          </p:spPr>
        </p:sp>
        <p:sp>
          <p:nvSpPr>
            <p:cNvPr id="14" name="TextBox 14"/>
            <p:cNvSpPr txBox="1"/>
            <p:nvPr/>
          </p:nvSpPr>
          <p:spPr>
            <a:xfrm>
              <a:off x="0" y="-38100"/>
              <a:ext cx="289003" cy="325041"/>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rot="-5400000">
            <a:off x="16511822" y="8588199"/>
            <a:ext cx="362818" cy="490294"/>
          </a:xfrm>
          <a:custGeom>
            <a:avLst/>
            <a:gdLst/>
            <a:ahLst/>
            <a:cxnLst/>
            <a:rect l="l" t="t" r="r" b="b"/>
            <a:pathLst>
              <a:path w="362818" h="490294">
                <a:moveTo>
                  <a:pt x="0" y="0"/>
                </a:moveTo>
                <a:lnTo>
                  <a:pt x="362818" y="0"/>
                </a:lnTo>
                <a:lnTo>
                  <a:pt x="362818" y="490294"/>
                </a:lnTo>
                <a:lnTo>
                  <a:pt x="0" y="49029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3" name="TextBox 23"/>
          <p:cNvSpPr txBox="1"/>
          <p:nvPr/>
        </p:nvSpPr>
        <p:spPr>
          <a:xfrm>
            <a:off x="1378685" y="847164"/>
            <a:ext cx="8234640" cy="4011355"/>
          </a:xfrm>
          <a:prstGeom prst="rect">
            <a:avLst/>
          </a:prstGeom>
        </p:spPr>
        <p:txBody>
          <a:bodyPr lIns="0" tIns="0" rIns="0" bIns="0" rtlCol="0" anchor="t">
            <a:spAutoFit/>
          </a:bodyPr>
          <a:lstStyle/>
          <a:p>
            <a:r>
              <a:rPr lang="en-US" sz="6200" b="1" dirty="0">
                <a:solidFill>
                  <a:srgbClr val="005EFF"/>
                </a:solidFill>
                <a:latin typeface="Calibri"/>
                <a:ea typeface="Calibri"/>
                <a:cs typeface="Pattanakarn Bold"/>
                <a:sym typeface="Pattanakarn Bold"/>
              </a:rPr>
              <a:t>Key differences between Agile and Waterfall</a:t>
            </a:r>
            <a:endParaRPr lang="vi-VN" sz="6200" dirty="0">
              <a:latin typeface="Calibri"/>
              <a:ea typeface="Calibri"/>
              <a:cs typeface="Calibri"/>
            </a:endParaRPr>
          </a:p>
          <a:p>
            <a:pPr>
              <a:lnSpc>
                <a:spcPts val="9112"/>
              </a:lnSpc>
            </a:pPr>
            <a:r>
              <a:rPr lang="en-US" dirty="0">
                <a:sym typeface="Pattanakarn Bold"/>
              </a:rPr>
              <a:t/>
            </a:r>
            <a:br>
              <a:rPr lang="en-US" dirty="0">
                <a:sym typeface="Pattanakarn Bold"/>
              </a:rPr>
            </a:br>
            <a:endParaRPr lang="en-US" dirty="0"/>
          </a:p>
        </p:txBody>
      </p:sp>
      <p:graphicFrame>
        <p:nvGraphicFramePr>
          <p:cNvPr id="16" name="Table 3">
            <a:extLst>
              <a:ext uri="{FF2B5EF4-FFF2-40B4-BE49-F238E27FC236}">
                <a16:creationId xmlns:a16="http://schemas.microsoft.com/office/drawing/2014/main" id="{E1009651-CCB7-4420-AE5C-869B2D25A2AB}"/>
              </a:ext>
            </a:extLst>
          </p:cNvPr>
          <p:cNvGraphicFramePr>
            <a:graphicFrameLocks/>
          </p:cNvGraphicFramePr>
          <p:nvPr>
            <p:extLst>
              <p:ext uri="{D42A27DB-BD31-4B8C-83A1-F6EECF244321}">
                <p14:modId xmlns:p14="http://schemas.microsoft.com/office/powerpoint/2010/main" val="2082091423"/>
              </p:ext>
            </p:extLst>
          </p:nvPr>
        </p:nvGraphicFramePr>
        <p:xfrm>
          <a:off x="846398" y="3163193"/>
          <a:ext cx="8766927" cy="5140953"/>
        </p:xfrm>
        <a:graphic>
          <a:graphicData uri="http://schemas.openxmlformats.org/drawingml/2006/table">
            <a:tbl>
              <a:tblPr firstRow="1" bandRow="1">
                <a:tableStyleId>{284E427A-3D55-4303-BF80-6455036E1DE7}</a:tableStyleId>
              </a:tblPr>
              <a:tblGrid>
                <a:gridCol w="2922309">
                  <a:extLst>
                    <a:ext uri="{9D8B030D-6E8A-4147-A177-3AD203B41FA5}">
                      <a16:colId xmlns:a16="http://schemas.microsoft.com/office/drawing/2014/main" val="2748160981"/>
                    </a:ext>
                  </a:extLst>
                </a:gridCol>
                <a:gridCol w="2922309">
                  <a:extLst>
                    <a:ext uri="{9D8B030D-6E8A-4147-A177-3AD203B41FA5}">
                      <a16:colId xmlns:a16="http://schemas.microsoft.com/office/drawing/2014/main" val="2050215744"/>
                    </a:ext>
                  </a:extLst>
                </a:gridCol>
                <a:gridCol w="2922309">
                  <a:extLst>
                    <a:ext uri="{9D8B030D-6E8A-4147-A177-3AD203B41FA5}">
                      <a16:colId xmlns:a16="http://schemas.microsoft.com/office/drawing/2014/main" val="1379990447"/>
                    </a:ext>
                  </a:extLst>
                </a:gridCol>
              </a:tblGrid>
              <a:tr h="150311">
                <a:tc>
                  <a:txBody>
                    <a:bodyPr/>
                    <a:lstStyle/>
                    <a:p>
                      <a:endParaRPr lang="en-US" dirty="0">
                        <a:solidFill>
                          <a:schemeClr val="bg1"/>
                        </a:solidFill>
                      </a:endParaRPr>
                    </a:p>
                  </a:txBody>
                  <a:tcPr>
                    <a:solidFill>
                      <a:schemeClr val="tx2">
                        <a:lumMod val="40000"/>
                        <a:lumOff val="60000"/>
                      </a:schemeClr>
                    </a:solidFill>
                  </a:tcPr>
                </a:tc>
                <a:tc>
                  <a:txBody>
                    <a:bodyPr/>
                    <a:lstStyle/>
                    <a:p>
                      <a:r>
                        <a:rPr lang="en-CA" dirty="0">
                          <a:solidFill>
                            <a:schemeClr val="bg1"/>
                          </a:solidFill>
                        </a:rPr>
                        <a:t>AGILE </a:t>
                      </a:r>
                      <a:endParaRPr lang="en-US" dirty="0">
                        <a:solidFill>
                          <a:schemeClr val="bg1"/>
                        </a:solidFill>
                      </a:endParaRPr>
                    </a:p>
                  </a:txBody>
                  <a:tcPr>
                    <a:solidFill>
                      <a:schemeClr val="tx2">
                        <a:lumMod val="40000"/>
                        <a:lumOff val="60000"/>
                      </a:schemeClr>
                    </a:solidFill>
                  </a:tcPr>
                </a:tc>
                <a:tc>
                  <a:txBody>
                    <a:bodyPr/>
                    <a:lstStyle/>
                    <a:p>
                      <a:r>
                        <a:rPr lang="en-CA" dirty="0">
                          <a:solidFill>
                            <a:schemeClr val="bg1"/>
                          </a:solidFill>
                        </a:rPr>
                        <a:t>WATERFALL</a:t>
                      </a:r>
                      <a:endParaRPr lang="en-US" dirty="0">
                        <a:solidFill>
                          <a:schemeClr val="bg1"/>
                        </a:solidFill>
                      </a:endParaRPr>
                    </a:p>
                  </a:txBody>
                  <a:tcPr>
                    <a:solidFill>
                      <a:schemeClr val="tx2">
                        <a:lumMod val="40000"/>
                        <a:lumOff val="60000"/>
                      </a:schemeClr>
                    </a:solidFill>
                  </a:tcPr>
                </a:tc>
                <a:extLst>
                  <a:ext uri="{0D108BD9-81ED-4DB2-BD59-A6C34878D82A}">
                    <a16:rowId xmlns:a16="http://schemas.microsoft.com/office/drawing/2014/main" val="2214099423"/>
                  </a:ext>
                </a:extLst>
              </a:tr>
              <a:tr h="514280">
                <a:tc>
                  <a:txBody>
                    <a:bodyPr/>
                    <a:lstStyle/>
                    <a:p>
                      <a:r>
                        <a:rPr lang="en-CA" b="1" dirty="0">
                          <a:solidFill>
                            <a:schemeClr val="bg1"/>
                          </a:solidFill>
                        </a:rPr>
                        <a:t>1. PROCESS APPROACH </a:t>
                      </a:r>
                      <a:endParaRPr lang="en-US" b="1" dirty="0">
                        <a:solidFill>
                          <a:schemeClr val="bg1"/>
                        </a:solidFill>
                      </a:endParaRPr>
                    </a:p>
                  </a:txBody>
                  <a:tcPr>
                    <a:solidFill>
                      <a:schemeClr val="tx2">
                        <a:lumMod val="40000"/>
                        <a:lumOff val="60000"/>
                      </a:schemeClr>
                    </a:solidFill>
                  </a:tcPr>
                </a:tc>
                <a:tc>
                  <a:txBody>
                    <a:bodyPr/>
                    <a:lstStyle/>
                    <a:p>
                      <a:r>
                        <a:rPr lang="en-CA" b="1" dirty="0">
                          <a:solidFill>
                            <a:schemeClr val="bg1"/>
                          </a:solidFill>
                        </a:rPr>
                        <a:t>Very Flexible </a:t>
                      </a:r>
                      <a:endParaRPr lang="en-US" b="1" dirty="0">
                        <a:solidFill>
                          <a:schemeClr val="bg1"/>
                        </a:solidFill>
                      </a:endParaRPr>
                    </a:p>
                  </a:txBody>
                  <a:tcPr>
                    <a:solidFill>
                      <a:schemeClr val="tx2">
                        <a:lumMod val="40000"/>
                        <a:lumOff val="60000"/>
                      </a:schemeClr>
                    </a:solidFill>
                  </a:tcPr>
                </a:tc>
                <a:tc>
                  <a:txBody>
                    <a:bodyPr/>
                    <a:lstStyle/>
                    <a:p>
                      <a:r>
                        <a:rPr lang="en-CA" b="1" dirty="0">
                          <a:solidFill>
                            <a:schemeClr val="bg1"/>
                          </a:solidFill>
                        </a:rPr>
                        <a:t>Structured, Very Rigid</a:t>
                      </a:r>
                      <a:endParaRPr lang="en-US" b="1" dirty="0">
                        <a:solidFill>
                          <a:schemeClr val="bg1"/>
                        </a:solidFill>
                      </a:endParaRPr>
                    </a:p>
                  </a:txBody>
                  <a:tcPr>
                    <a:solidFill>
                      <a:schemeClr val="tx2">
                        <a:lumMod val="40000"/>
                        <a:lumOff val="60000"/>
                      </a:schemeClr>
                    </a:solidFill>
                  </a:tcPr>
                </a:tc>
                <a:extLst>
                  <a:ext uri="{0D108BD9-81ED-4DB2-BD59-A6C34878D82A}">
                    <a16:rowId xmlns:a16="http://schemas.microsoft.com/office/drawing/2014/main" val="2281078882"/>
                  </a:ext>
                </a:extLst>
              </a:tr>
              <a:tr h="649568">
                <a:tc>
                  <a:txBody>
                    <a:bodyPr/>
                    <a:lstStyle/>
                    <a:p>
                      <a:r>
                        <a:rPr lang="en-CA" b="1" dirty="0">
                          <a:solidFill>
                            <a:schemeClr val="bg1"/>
                          </a:solidFill>
                        </a:rPr>
                        <a:t>2. ARCHITECTURAL PROCESS</a:t>
                      </a:r>
                      <a:endParaRPr lang="en-US" b="1" dirty="0">
                        <a:solidFill>
                          <a:schemeClr val="bg1"/>
                        </a:solidFill>
                      </a:endParaRPr>
                    </a:p>
                  </a:txBody>
                  <a:tcPr>
                    <a:solidFill>
                      <a:schemeClr val="tx2">
                        <a:lumMod val="40000"/>
                        <a:lumOff val="60000"/>
                      </a:schemeClr>
                    </a:solidFill>
                  </a:tcPr>
                </a:tc>
                <a:tc>
                  <a:txBody>
                    <a:bodyPr/>
                    <a:lstStyle/>
                    <a:p>
                      <a:r>
                        <a:rPr lang="en-CA" b="1" dirty="0">
                          <a:solidFill>
                            <a:schemeClr val="bg1"/>
                          </a:solidFill>
                        </a:rPr>
                        <a:t>Very Flexible</a:t>
                      </a:r>
                      <a:endParaRPr lang="en-US" b="1" dirty="0">
                        <a:solidFill>
                          <a:schemeClr val="bg1"/>
                        </a:solidFill>
                      </a:endParaRPr>
                    </a:p>
                  </a:txBody>
                  <a:tcPr>
                    <a:solidFill>
                      <a:schemeClr val="tx2">
                        <a:lumMod val="40000"/>
                        <a:lumOff val="6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b="1" dirty="0">
                          <a:solidFill>
                            <a:schemeClr val="bg1"/>
                          </a:solidFill>
                        </a:rPr>
                        <a:t>Structured, Very Rigid</a:t>
                      </a:r>
                      <a:endParaRPr lang="en-US" b="1" dirty="0">
                        <a:solidFill>
                          <a:schemeClr val="bg1"/>
                        </a:solidFill>
                      </a:endParaRPr>
                    </a:p>
                    <a:p>
                      <a:endParaRPr lang="en-US" b="1" dirty="0">
                        <a:solidFill>
                          <a:schemeClr val="bg1"/>
                        </a:solidFill>
                      </a:endParaRPr>
                    </a:p>
                  </a:txBody>
                  <a:tcPr>
                    <a:solidFill>
                      <a:schemeClr val="tx2">
                        <a:lumMod val="40000"/>
                        <a:lumOff val="60000"/>
                      </a:schemeClr>
                    </a:solidFill>
                  </a:tcPr>
                </a:tc>
                <a:extLst>
                  <a:ext uri="{0D108BD9-81ED-4DB2-BD59-A6C34878D82A}">
                    <a16:rowId xmlns:a16="http://schemas.microsoft.com/office/drawing/2014/main" val="3354622039"/>
                  </a:ext>
                </a:extLst>
              </a:tr>
              <a:tr h="649568">
                <a:tc>
                  <a:txBody>
                    <a:bodyPr/>
                    <a:lstStyle/>
                    <a:p>
                      <a:r>
                        <a:rPr lang="en-CA" b="1" dirty="0">
                          <a:solidFill>
                            <a:schemeClr val="bg1"/>
                          </a:solidFill>
                        </a:rPr>
                        <a:t>3. TESTING PHASES</a:t>
                      </a:r>
                      <a:endParaRPr lang="en-US" b="1" dirty="0">
                        <a:solidFill>
                          <a:schemeClr val="bg1"/>
                        </a:solidFill>
                      </a:endParaRPr>
                    </a:p>
                  </a:txBody>
                  <a:tcPr>
                    <a:solidFill>
                      <a:schemeClr val="tx2">
                        <a:lumMod val="40000"/>
                        <a:lumOff val="60000"/>
                      </a:schemeClr>
                    </a:solidFill>
                  </a:tcPr>
                </a:tc>
                <a:tc>
                  <a:txBody>
                    <a:bodyPr/>
                    <a:lstStyle/>
                    <a:p>
                      <a:r>
                        <a:rPr lang="en-CA" b="1" dirty="0">
                          <a:solidFill>
                            <a:schemeClr val="bg1"/>
                          </a:solidFill>
                        </a:rPr>
                        <a:t>Allows in updates in all phases</a:t>
                      </a:r>
                      <a:endParaRPr lang="en-US" b="1" dirty="0">
                        <a:solidFill>
                          <a:schemeClr val="bg1"/>
                        </a:solidFill>
                      </a:endParaRPr>
                    </a:p>
                  </a:txBody>
                  <a:tcPr>
                    <a:solidFill>
                      <a:schemeClr val="tx2">
                        <a:lumMod val="40000"/>
                        <a:lumOff val="60000"/>
                      </a:schemeClr>
                    </a:solidFill>
                  </a:tcPr>
                </a:tc>
                <a:tc>
                  <a:txBody>
                    <a:bodyPr/>
                    <a:lstStyle/>
                    <a:p>
                      <a:r>
                        <a:rPr lang="en-CA" b="1" dirty="0">
                          <a:solidFill>
                            <a:schemeClr val="bg1"/>
                          </a:solidFill>
                        </a:rPr>
                        <a:t>Only after the build phase</a:t>
                      </a:r>
                      <a:endParaRPr lang="en-US" b="1" dirty="0">
                        <a:solidFill>
                          <a:schemeClr val="bg1"/>
                        </a:solidFill>
                      </a:endParaRPr>
                    </a:p>
                  </a:txBody>
                  <a:tcPr>
                    <a:solidFill>
                      <a:schemeClr val="tx2">
                        <a:lumMod val="40000"/>
                        <a:lumOff val="60000"/>
                      </a:schemeClr>
                    </a:solidFill>
                  </a:tcPr>
                </a:tc>
                <a:extLst>
                  <a:ext uri="{0D108BD9-81ED-4DB2-BD59-A6C34878D82A}">
                    <a16:rowId xmlns:a16="http://schemas.microsoft.com/office/drawing/2014/main" val="3934477510"/>
                  </a:ext>
                </a:extLst>
              </a:tr>
              <a:tr h="649568">
                <a:tc>
                  <a:txBody>
                    <a:bodyPr/>
                    <a:lstStyle/>
                    <a:p>
                      <a:r>
                        <a:rPr lang="en-CA" b="1" dirty="0">
                          <a:solidFill>
                            <a:schemeClr val="bg1"/>
                          </a:solidFill>
                        </a:rPr>
                        <a:t>4. DEVELOPMENT CYCLES </a:t>
                      </a:r>
                      <a:endParaRPr lang="en-US" b="1" dirty="0">
                        <a:solidFill>
                          <a:schemeClr val="bg1"/>
                        </a:solidFill>
                      </a:endParaRPr>
                    </a:p>
                  </a:txBody>
                  <a:tcPr>
                    <a:solidFill>
                      <a:schemeClr val="tx2">
                        <a:lumMod val="40000"/>
                        <a:lumOff val="60000"/>
                      </a:schemeClr>
                    </a:solidFill>
                  </a:tcPr>
                </a:tc>
                <a:tc>
                  <a:txBody>
                    <a:bodyPr/>
                    <a:lstStyle/>
                    <a:p>
                      <a:r>
                        <a:rPr lang="en-CA" b="1" dirty="0">
                          <a:solidFill>
                            <a:schemeClr val="bg1"/>
                          </a:solidFill>
                        </a:rPr>
                        <a:t>Multiple Sprints/ Different Iterations</a:t>
                      </a:r>
                      <a:endParaRPr lang="en-US" b="1" dirty="0">
                        <a:solidFill>
                          <a:schemeClr val="bg1"/>
                        </a:solidFill>
                      </a:endParaRPr>
                    </a:p>
                  </a:txBody>
                  <a:tcPr>
                    <a:solidFill>
                      <a:schemeClr val="tx2">
                        <a:lumMod val="40000"/>
                        <a:lumOff val="60000"/>
                      </a:schemeClr>
                    </a:solidFill>
                  </a:tcPr>
                </a:tc>
                <a:tc>
                  <a:txBody>
                    <a:bodyPr/>
                    <a:lstStyle/>
                    <a:p>
                      <a:r>
                        <a:rPr lang="en-CA" b="1" dirty="0">
                          <a:solidFill>
                            <a:schemeClr val="bg1"/>
                          </a:solidFill>
                        </a:rPr>
                        <a:t>Only one cycle</a:t>
                      </a:r>
                      <a:endParaRPr lang="en-US" b="1" dirty="0">
                        <a:solidFill>
                          <a:schemeClr val="bg1"/>
                        </a:solidFill>
                      </a:endParaRPr>
                    </a:p>
                  </a:txBody>
                  <a:tcPr>
                    <a:solidFill>
                      <a:schemeClr val="tx2">
                        <a:lumMod val="40000"/>
                        <a:lumOff val="60000"/>
                      </a:schemeClr>
                    </a:solidFill>
                  </a:tcPr>
                </a:tc>
                <a:extLst>
                  <a:ext uri="{0D108BD9-81ED-4DB2-BD59-A6C34878D82A}">
                    <a16:rowId xmlns:a16="http://schemas.microsoft.com/office/drawing/2014/main" val="3572265962"/>
                  </a:ext>
                </a:extLst>
              </a:tr>
              <a:tr h="649568">
                <a:tc>
                  <a:txBody>
                    <a:bodyPr/>
                    <a:lstStyle/>
                    <a:p>
                      <a:r>
                        <a:rPr lang="en-CA" b="1" dirty="0">
                          <a:solidFill>
                            <a:schemeClr val="bg1"/>
                          </a:solidFill>
                        </a:rPr>
                        <a:t>5. NUMBER OF PHASES</a:t>
                      </a:r>
                      <a:endParaRPr lang="en-US" b="1" dirty="0">
                        <a:solidFill>
                          <a:schemeClr val="bg1"/>
                        </a:solidFill>
                      </a:endParaRPr>
                    </a:p>
                  </a:txBody>
                  <a:tcPr>
                    <a:solidFill>
                      <a:schemeClr val="tx2">
                        <a:lumMod val="40000"/>
                        <a:lumOff val="60000"/>
                      </a:schemeClr>
                    </a:solidFill>
                  </a:tcPr>
                </a:tc>
                <a:tc>
                  <a:txBody>
                    <a:bodyPr/>
                    <a:lstStyle/>
                    <a:p>
                      <a:r>
                        <a:rPr lang="en-CA" b="1" dirty="0">
                          <a:solidFill>
                            <a:schemeClr val="bg1"/>
                          </a:solidFill>
                        </a:rPr>
                        <a:t>Multiple (depending on needs)</a:t>
                      </a:r>
                      <a:endParaRPr lang="en-US" b="1" dirty="0">
                        <a:solidFill>
                          <a:schemeClr val="bg1"/>
                        </a:solidFill>
                      </a:endParaRPr>
                    </a:p>
                  </a:txBody>
                  <a:tcPr>
                    <a:solidFill>
                      <a:schemeClr val="tx2">
                        <a:lumMod val="40000"/>
                        <a:lumOff val="60000"/>
                      </a:schemeClr>
                    </a:solidFill>
                  </a:tcPr>
                </a:tc>
                <a:tc>
                  <a:txBody>
                    <a:bodyPr/>
                    <a:lstStyle/>
                    <a:p>
                      <a:r>
                        <a:rPr lang="en-CA" b="1" dirty="0">
                          <a:solidFill>
                            <a:schemeClr val="bg1"/>
                          </a:solidFill>
                        </a:rPr>
                        <a:t>Only one</a:t>
                      </a:r>
                      <a:endParaRPr lang="en-US" b="1" dirty="0">
                        <a:solidFill>
                          <a:schemeClr val="bg1"/>
                        </a:solidFill>
                      </a:endParaRPr>
                    </a:p>
                  </a:txBody>
                  <a:tcPr>
                    <a:solidFill>
                      <a:schemeClr val="tx2">
                        <a:lumMod val="40000"/>
                        <a:lumOff val="60000"/>
                      </a:schemeClr>
                    </a:solidFill>
                  </a:tcPr>
                </a:tc>
                <a:extLst>
                  <a:ext uri="{0D108BD9-81ED-4DB2-BD59-A6C34878D82A}">
                    <a16:rowId xmlns:a16="http://schemas.microsoft.com/office/drawing/2014/main" val="4195323297"/>
                  </a:ext>
                </a:extLst>
              </a:tr>
              <a:tr h="734686">
                <a:tc>
                  <a:txBody>
                    <a:bodyPr/>
                    <a:lstStyle/>
                    <a:p>
                      <a:r>
                        <a:rPr lang="en-CA" b="1" dirty="0">
                          <a:solidFill>
                            <a:schemeClr val="bg1"/>
                          </a:solidFill>
                        </a:rPr>
                        <a:t>6. STRUCTURE OF DEVELOPMENT</a:t>
                      </a:r>
                      <a:endParaRPr lang="en-US" b="1" dirty="0">
                        <a:solidFill>
                          <a:schemeClr val="bg1"/>
                        </a:solidFill>
                      </a:endParaRPr>
                    </a:p>
                  </a:txBody>
                  <a:tcPr>
                    <a:solidFill>
                      <a:schemeClr val="tx2">
                        <a:lumMod val="40000"/>
                        <a:lumOff val="60000"/>
                      </a:schemeClr>
                    </a:solidFill>
                  </a:tcPr>
                </a:tc>
                <a:tc>
                  <a:txBody>
                    <a:bodyPr/>
                    <a:lstStyle/>
                    <a:p>
                      <a:r>
                        <a:rPr lang="en-CA" b="1" dirty="0">
                          <a:solidFill>
                            <a:schemeClr val="bg1"/>
                          </a:solidFill>
                        </a:rPr>
                        <a:t>Extremely Flexible</a:t>
                      </a:r>
                      <a:endParaRPr lang="en-US" b="1" dirty="0">
                        <a:solidFill>
                          <a:schemeClr val="bg1"/>
                        </a:solidFill>
                      </a:endParaRPr>
                    </a:p>
                  </a:txBody>
                  <a:tcPr>
                    <a:solidFill>
                      <a:schemeClr val="tx2">
                        <a:lumMod val="40000"/>
                        <a:lumOff val="60000"/>
                      </a:schemeClr>
                    </a:solidFill>
                  </a:tcPr>
                </a:tc>
                <a:tc>
                  <a:txBody>
                    <a:bodyPr/>
                    <a:lstStyle/>
                    <a:p>
                      <a:r>
                        <a:rPr lang="en-CA" b="1" dirty="0">
                          <a:solidFill>
                            <a:schemeClr val="bg1"/>
                          </a:solidFill>
                        </a:rPr>
                        <a:t>Very strict adherence to step-by-step process</a:t>
                      </a:r>
                      <a:endParaRPr lang="en-US" b="1" dirty="0">
                        <a:solidFill>
                          <a:schemeClr val="bg1"/>
                        </a:solidFill>
                      </a:endParaRPr>
                    </a:p>
                  </a:txBody>
                  <a:tcPr>
                    <a:solidFill>
                      <a:schemeClr val="tx2">
                        <a:lumMod val="40000"/>
                        <a:lumOff val="60000"/>
                      </a:schemeClr>
                    </a:solidFill>
                  </a:tcPr>
                </a:tc>
                <a:extLst>
                  <a:ext uri="{0D108BD9-81ED-4DB2-BD59-A6C34878D82A}">
                    <a16:rowId xmlns:a16="http://schemas.microsoft.com/office/drawing/2014/main" val="377555009"/>
                  </a:ext>
                </a:extLst>
              </a:tr>
              <a:tr h="927955">
                <a:tc>
                  <a:txBody>
                    <a:bodyPr/>
                    <a:lstStyle/>
                    <a:p>
                      <a:r>
                        <a:rPr lang="en-CA" b="1" dirty="0">
                          <a:solidFill>
                            <a:schemeClr val="bg1"/>
                          </a:solidFill>
                        </a:rPr>
                        <a:t>7. SITUATION IDEAL TO USE</a:t>
                      </a:r>
                      <a:endParaRPr lang="en-US" b="1" dirty="0">
                        <a:solidFill>
                          <a:schemeClr val="bg1"/>
                        </a:solidFill>
                      </a:endParaRPr>
                    </a:p>
                  </a:txBody>
                  <a:tcPr>
                    <a:solidFill>
                      <a:schemeClr val="tx2">
                        <a:lumMod val="40000"/>
                        <a:lumOff val="60000"/>
                      </a:schemeClr>
                    </a:solidFill>
                  </a:tcPr>
                </a:tc>
                <a:tc>
                  <a:txBody>
                    <a:bodyPr/>
                    <a:lstStyle/>
                    <a:p>
                      <a:r>
                        <a:rPr lang="en-CA" b="1" dirty="0">
                          <a:solidFill>
                            <a:schemeClr val="bg1"/>
                          </a:solidFill>
                        </a:rPr>
                        <a:t>Processes involving constant changes</a:t>
                      </a:r>
                      <a:endParaRPr lang="en-US" b="1" dirty="0">
                        <a:solidFill>
                          <a:schemeClr val="bg1"/>
                        </a:solidFill>
                      </a:endParaRPr>
                    </a:p>
                  </a:txBody>
                  <a:tcPr>
                    <a:solidFill>
                      <a:schemeClr val="tx2">
                        <a:lumMod val="40000"/>
                        <a:lumOff val="60000"/>
                      </a:schemeClr>
                    </a:solidFill>
                  </a:tcPr>
                </a:tc>
                <a:tc>
                  <a:txBody>
                    <a:bodyPr/>
                    <a:lstStyle/>
                    <a:p>
                      <a:r>
                        <a:rPr lang="en-CA" b="1" dirty="0">
                          <a:solidFill>
                            <a:schemeClr val="bg1"/>
                          </a:solidFill>
                        </a:rPr>
                        <a:t>Projects that have VERY CLEARLY defined set of tasks</a:t>
                      </a:r>
                      <a:endParaRPr lang="en-US" b="1" dirty="0">
                        <a:solidFill>
                          <a:schemeClr val="bg1"/>
                        </a:solidFill>
                      </a:endParaRPr>
                    </a:p>
                  </a:txBody>
                  <a:tcPr>
                    <a:solidFill>
                      <a:schemeClr val="tx2">
                        <a:lumMod val="40000"/>
                        <a:lumOff val="60000"/>
                      </a:schemeClr>
                    </a:solidFill>
                  </a:tcPr>
                </a:tc>
                <a:extLst>
                  <a:ext uri="{0D108BD9-81ED-4DB2-BD59-A6C34878D82A}">
                    <a16:rowId xmlns:a16="http://schemas.microsoft.com/office/drawing/2014/main" val="3571198015"/>
                  </a:ext>
                </a:extLst>
              </a:tr>
            </a:tbl>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219200" y="-1635449"/>
            <a:ext cx="8514920" cy="8514920"/>
          </a:xfrm>
          <a:custGeom>
            <a:avLst/>
            <a:gdLst/>
            <a:ahLst/>
            <a:cxnLst/>
            <a:rect l="l" t="t" r="r" b="b"/>
            <a:pathLst>
              <a:path w="8514920" h="8514920">
                <a:moveTo>
                  <a:pt x="0" y="0"/>
                </a:moveTo>
                <a:lnTo>
                  <a:pt x="8514920" y="0"/>
                </a:lnTo>
                <a:lnTo>
                  <a:pt x="8514920" y="8514920"/>
                </a:lnTo>
                <a:lnTo>
                  <a:pt x="0" y="8514920"/>
                </a:lnTo>
                <a:lnTo>
                  <a:pt x="0" y="0"/>
                </a:lnTo>
                <a:close/>
              </a:path>
            </a:pathLst>
          </a:custGeom>
          <a:blipFill>
            <a:blip r:embed="rId3">
              <a:alphaModFix amt="32999"/>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rot="-3593884">
            <a:off x="12567177" y="7676059"/>
            <a:ext cx="8252109" cy="2314575"/>
            <a:chOff x="0" y="0"/>
            <a:chExt cx="2173395" cy="609600"/>
          </a:xfrm>
        </p:grpSpPr>
        <p:sp>
          <p:nvSpPr>
            <p:cNvPr id="5" name="Freeform 5"/>
            <p:cNvSpPr/>
            <p:nvPr/>
          </p:nvSpPr>
          <p:spPr>
            <a:xfrm>
              <a:off x="22794" y="0"/>
              <a:ext cx="2127807" cy="609600"/>
            </a:xfrm>
            <a:custGeom>
              <a:avLst/>
              <a:gdLst/>
              <a:ahLst/>
              <a:cxnLst/>
              <a:rect l="l" t="t" r="r" b="b"/>
              <a:pathLst>
                <a:path w="2127807" h="609600">
                  <a:moveTo>
                    <a:pt x="274223" y="0"/>
                  </a:moveTo>
                  <a:lnTo>
                    <a:pt x="2056784" y="0"/>
                  </a:lnTo>
                  <a:cubicBezTo>
                    <a:pt x="2078520" y="0"/>
                    <a:pt x="2098930" y="10449"/>
                    <a:pt x="2111640" y="28082"/>
                  </a:cubicBezTo>
                  <a:cubicBezTo>
                    <a:pt x="2124349" y="45715"/>
                    <a:pt x="2127807" y="68383"/>
                    <a:pt x="2120933" y="89003"/>
                  </a:cubicBezTo>
                  <a:lnTo>
                    <a:pt x="1977069" y="520597"/>
                  </a:lnTo>
                  <a:cubicBezTo>
                    <a:pt x="1959351" y="573749"/>
                    <a:pt x="1909611" y="609600"/>
                    <a:pt x="1853584" y="609600"/>
                  </a:cubicBezTo>
                  <a:lnTo>
                    <a:pt x="71023" y="609600"/>
                  </a:lnTo>
                  <a:cubicBezTo>
                    <a:pt x="49288" y="609600"/>
                    <a:pt x="28877" y="599151"/>
                    <a:pt x="16167" y="581518"/>
                  </a:cubicBezTo>
                  <a:cubicBezTo>
                    <a:pt x="3458" y="563885"/>
                    <a:pt x="0" y="541217"/>
                    <a:pt x="6874" y="520597"/>
                  </a:cubicBezTo>
                  <a:lnTo>
                    <a:pt x="150738" y="89003"/>
                  </a:lnTo>
                  <a:cubicBezTo>
                    <a:pt x="168456" y="35851"/>
                    <a:pt x="218197" y="0"/>
                    <a:pt x="274223" y="0"/>
                  </a:cubicBezTo>
                  <a:close/>
                </a:path>
              </a:pathLst>
            </a:custGeom>
            <a:gradFill rotWithShape="1">
              <a:gsLst>
                <a:gs pos="0">
                  <a:srgbClr val="82A5FF">
                    <a:alpha val="20000"/>
                  </a:srgbClr>
                </a:gs>
                <a:gs pos="100000">
                  <a:srgbClr val="005EFF">
                    <a:alpha val="100000"/>
                  </a:srgbClr>
                </a:gs>
              </a:gsLst>
              <a:lin ang="0"/>
            </a:gradFill>
          </p:spPr>
        </p:sp>
        <p:sp>
          <p:nvSpPr>
            <p:cNvPr id="6" name="TextBox 6"/>
            <p:cNvSpPr txBox="1"/>
            <p:nvPr/>
          </p:nvSpPr>
          <p:spPr>
            <a:xfrm>
              <a:off x="101600" y="-47625"/>
              <a:ext cx="1970195" cy="657225"/>
            </a:xfrm>
            <a:prstGeom prst="rect">
              <a:avLst/>
            </a:prstGeom>
          </p:spPr>
          <p:txBody>
            <a:bodyPr lIns="50800" tIns="50800" rIns="50800" bIns="50800" rtlCol="0" anchor="ctr"/>
            <a:lstStyle/>
            <a:p>
              <a:pPr algn="ctr">
                <a:lnSpc>
                  <a:spcPts val="2731"/>
                </a:lnSpc>
              </a:pPr>
              <a:endParaRPr/>
            </a:p>
          </p:txBody>
        </p:sp>
      </p:grpSp>
      <p:grpSp>
        <p:nvGrpSpPr>
          <p:cNvPr id="7" name="Group 7"/>
          <p:cNvGrpSpPr/>
          <p:nvPr/>
        </p:nvGrpSpPr>
        <p:grpSpPr>
          <a:xfrm rot="-3593884">
            <a:off x="9390474" y="8050336"/>
            <a:ext cx="8252109" cy="2314575"/>
            <a:chOff x="0" y="0"/>
            <a:chExt cx="2173395" cy="609600"/>
          </a:xfrm>
        </p:grpSpPr>
        <p:sp>
          <p:nvSpPr>
            <p:cNvPr id="8" name="Freeform 8"/>
            <p:cNvSpPr/>
            <p:nvPr/>
          </p:nvSpPr>
          <p:spPr>
            <a:xfrm>
              <a:off x="22794" y="0"/>
              <a:ext cx="2127807" cy="609600"/>
            </a:xfrm>
            <a:custGeom>
              <a:avLst/>
              <a:gdLst/>
              <a:ahLst/>
              <a:cxnLst/>
              <a:rect l="l" t="t" r="r" b="b"/>
              <a:pathLst>
                <a:path w="2127807" h="609600">
                  <a:moveTo>
                    <a:pt x="274223" y="0"/>
                  </a:moveTo>
                  <a:lnTo>
                    <a:pt x="2056784" y="0"/>
                  </a:lnTo>
                  <a:cubicBezTo>
                    <a:pt x="2078520" y="0"/>
                    <a:pt x="2098930" y="10449"/>
                    <a:pt x="2111640" y="28082"/>
                  </a:cubicBezTo>
                  <a:cubicBezTo>
                    <a:pt x="2124349" y="45715"/>
                    <a:pt x="2127807" y="68383"/>
                    <a:pt x="2120933" y="89003"/>
                  </a:cubicBezTo>
                  <a:lnTo>
                    <a:pt x="1977069" y="520597"/>
                  </a:lnTo>
                  <a:cubicBezTo>
                    <a:pt x="1959351" y="573749"/>
                    <a:pt x="1909611" y="609600"/>
                    <a:pt x="1853584" y="609600"/>
                  </a:cubicBezTo>
                  <a:lnTo>
                    <a:pt x="71023" y="609600"/>
                  </a:lnTo>
                  <a:cubicBezTo>
                    <a:pt x="49288" y="609600"/>
                    <a:pt x="28877" y="599151"/>
                    <a:pt x="16167" y="581518"/>
                  </a:cubicBezTo>
                  <a:cubicBezTo>
                    <a:pt x="3458" y="563885"/>
                    <a:pt x="0" y="541217"/>
                    <a:pt x="6874" y="520597"/>
                  </a:cubicBezTo>
                  <a:lnTo>
                    <a:pt x="150738" y="89003"/>
                  </a:lnTo>
                  <a:cubicBezTo>
                    <a:pt x="168456" y="35851"/>
                    <a:pt x="218197" y="0"/>
                    <a:pt x="274223" y="0"/>
                  </a:cubicBezTo>
                  <a:close/>
                </a:path>
              </a:pathLst>
            </a:custGeom>
            <a:gradFill rotWithShape="1">
              <a:gsLst>
                <a:gs pos="0">
                  <a:srgbClr val="82A5FF">
                    <a:alpha val="20000"/>
                  </a:srgbClr>
                </a:gs>
                <a:gs pos="100000">
                  <a:srgbClr val="005EFF">
                    <a:alpha val="100000"/>
                  </a:srgbClr>
                </a:gs>
              </a:gsLst>
              <a:lin ang="0"/>
            </a:gradFill>
          </p:spPr>
        </p:sp>
        <p:sp>
          <p:nvSpPr>
            <p:cNvPr id="9" name="TextBox 9"/>
            <p:cNvSpPr txBox="1"/>
            <p:nvPr/>
          </p:nvSpPr>
          <p:spPr>
            <a:xfrm>
              <a:off x="101600" y="-47625"/>
              <a:ext cx="1970195" cy="657225"/>
            </a:xfrm>
            <a:prstGeom prst="rect">
              <a:avLst/>
            </a:prstGeom>
          </p:spPr>
          <p:txBody>
            <a:bodyPr lIns="50800" tIns="50800" rIns="50800" bIns="50800" rtlCol="0" anchor="ctr"/>
            <a:lstStyle/>
            <a:p>
              <a:pPr algn="ctr">
                <a:lnSpc>
                  <a:spcPts val="2731"/>
                </a:lnSpc>
              </a:pPr>
              <a:endParaRPr/>
            </a:p>
          </p:txBody>
        </p:sp>
      </p:grpSp>
      <p:grpSp>
        <p:nvGrpSpPr>
          <p:cNvPr id="10" name="Group 10"/>
          <p:cNvGrpSpPr/>
          <p:nvPr/>
        </p:nvGrpSpPr>
        <p:grpSpPr>
          <a:xfrm rot="-3593884">
            <a:off x="6319884" y="8205259"/>
            <a:ext cx="8252109" cy="2314575"/>
            <a:chOff x="0" y="0"/>
            <a:chExt cx="2173395" cy="609600"/>
          </a:xfrm>
        </p:grpSpPr>
        <p:sp>
          <p:nvSpPr>
            <p:cNvPr id="11" name="Freeform 11"/>
            <p:cNvSpPr/>
            <p:nvPr/>
          </p:nvSpPr>
          <p:spPr>
            <a:xfrm>
              <a:off x="22794" y="0"/>
              <a:ext cx="2127807" cy="609600"/>
            </a:xfrm>
            <a:custGeom>
              <a:avLst/>
              <a:gdLst/>
              <a:ahLst/>
              <a:cxnLst/>
              <a:rect l="l" t="t" r="r" b="b"/>
              <a:pathLst>
                <a:path w="2127807" h="609600">
                  <a:moveTo>
                    <a:pt x="274223" y="0"/>
                  </a:moveTo>
                  <a:lnTo>
                    <a:pt x="2056784" y="0"/>
                  </a:lnTo>
                  <a:cubicBezTo>
                    <a:pt x="2078520" y="0"/>
                    <a:pt x="2098930" y="10449"/>
                    <a:pt x="2111640" y="28082"/>
                  </a:cubicBezTo>
                  <a:cubicBezTo>
                    <a:pt x="2124349" y="45715"/>
                    <a:pt x="2127807" y="68383"/>
                    <a:pt x="2120933" y="89003"/>
                  </a:cubicBezTo>
                  <a:lnTo>
                    <a:pt x="1977069" y="520597"/>
                  </a:lnTo>
                  <a:cubicBezTo>
                    <a:pt x="1959351" y="573749"/>
                    <a:pt x="1909611" y="609600"/>
                    <a:pt x="1853584" y="609600"/>
                  </a:cubicBezTo>
                  <a:lnTo>
                    <a:pt x="71023" y="609600"/>
                  </a:lnTo>
                  <a:cubicBezTo>
                    <a:pt x="49288" y="609600"/>
                    <a:pt x="28877" y="599151"/>
                    <a:pt x="16167" y="581518"/>
                  </a:cubicBezTo>
                  <a:cubicBezTo>
                    <a:pt x="3458" y="563885"/>
                    <a:pt x="0" y="541217"/>
                    <a:pt x="6874" y="520597"/>
                  </a:cubicBezTo>
                  <a:lnTo>
                    <a:pt x="150738" y="89003"/>
                  </a:lnTo>
                  <a:cubicBezTo>
                    <a:pt x="168456" y="35851"/>
                    <a:pt x="218197" y="0"/>
                    <a:pt x="274223" y="0"/>
                  </a:cubicBezTo>
                  <a:close/>
                </a:path>
              </a:pathLst>
            </a:custGeom>
            <a:gradFill rotWithShape="1">
              <a:gsLst>
                <a:gs pos="0">
                  <a:srgbClr val="82A5FF">
                    <a:alpha val="20000"/>
                  </a:srgbClr>
                </a:gs>
                <a:gs pos="100000">
                  <a:srgbClr val="005EFF">
                    <a:alpha val="100000"/>
                  </a:srgbClr>
                </a:gs>
              </a:gsLst>
              <a:lin ang="0"/>
            </a:gradFill>
          </p:spPr>
        </p:sp>
        <p:sp>
          <p:nvSpPr>
            <p:cNvPr id="12" name="TextBox 12"/>
            <p:cNvSpPr txBox="1"/>
            <p:nvPr/>
          </p:nvSpPr>
          <p:spPr>
            <a:xfrm>
              <a:off x="101600" y="-47625"/>
              <a:ext cx="1970195" cy="657225"/>
            </a:xfrm>
            <a:prstGeom prst="rect">
              <a:avLst/>
            </a:prstGeom>
          </p:spPr>
          <p:txBody>
            <a:bodyPr lIns="50800" tIns="50800" rIns="50800" bIns="50800" rtlCol="0" anchor="ctr"/>
            <a:lstStyle/>
            <a:p>
              <a:pPr algn="ctr">
                <a:lnSpc>
                  <a:spcPts val="2731"/>
                </a:lnSpc>
              </a:pPr>
              <a:endParaRPr/>
            </a:p>
          </p:txBody>
        </p:sp>
      </p:grpSp>
      <p:grpSp>
        <p:nvGrpSpPr>
          <p:cNvPr id="13" name="Group 13"/>
          <p:cNvGrpSpPr/>
          <p:nvPr/>
        </p:nvGrpSpPr>
        <p:grpSpPr>
          <a:xfrm>
            <a:off x="16146813" y="8304146"/>
            <a:ext cx="1066005" cy="1058401"/>
            <a:chOff x="0" y="0"/>
            <a:chExt cx="289003" cy="286941"/>
          </a:xfrm>
        </p:grpSpPr>
        <p:sp>
          <p:nvSpPr>
            <p:cNvPr id="14" name="Freeform 14"/>
            <p:cNvSpPr/>
            <p:nvPr/>
          </p:nvSpPr>
          <p:spPr>
            <a:xfrm>
              <a:off x="0" y="0"/>
              <a:ext cx="289003" cy="286941"/>
            </a:xfrm>
            <a:custGeom>
              <a:avLst/>
              <a:gdLst/>
              <a:ahLst/>
              <a:cxnLst/>
              <a:rect l="l" t="t" r="r" b="b"/>
              <a:pathLst>
                <a:path w="289003" h="286941">
                  <a:moveTo>
                    <a:pt x="143471" y="0"/>
                  </a:moveTo>
                  <a:lnTo>
                    <a:pt x="145532" y="0"/>
                  </a:lnTo>
                  <a:cubicBezTo>
                    <a:pt x="183583" y="0"/>
                    <a:pt x="220075" y="15116"/>
                    <a:pt x="246981" y="42022"/>
                  </a:cubicBezTo>
                  <a:cubicBezTo>
                    <a:pt x="273887" y="68928"/>
                    <a:pt x="289003" y="105420"/>
                    <a:pt x="289003" y="143471"/>
                  </a:cubicBezTo>
                  <a:lnTo>
                    <a:pt x="289003" y="143471"/>
                  </a:lnTo>
                  <a:cubicBezTo>
                    <a:pt x="289003" y="181521"/>
                    <a:pt x="273887" y="218014"/>
                    <a:pt x="246981" y="244920"/>
                  </a:cubicBezTo>
                  <a:cubicBezTo>
                    <a:pt x="220075" y="271826"/>
                    <a:pt x="183583" y="286941"/>
                    <a:pt x="145532" y="286941"/>
                  </a:cubicBezTo>
                  <a:lnTo>
                    <a:pt x="143471" y="286941"/>
                  </a:lnTo>
                  <a:cubicBezTo>
                    <a:pt x="105420" y="286941"/>
                    <a:pt x="68928" y="271826"/>
                    <a:pt x="42022" y="244920"/>
                  </a:cubicBezTo>
                  <a:cubicBezTo>
                    <a:pt x="15116" y="218014"/>
                    <a:pt x="0" y="181521"/>
                    <a:pt x="0" y="143471"/>
                  </a:cubicBezTo>
                  <a:lnTo>
                    <a:pt x="0" y="143471"/>
                  </a:lnTo>
                  <a:cubicBezTo>
                    <a:pt x="0" y="105420"/>
                    <a:pt x="15116" y="68928"/>
                    <a:pt x="42022" y="42022"/>
                  </a:cubicBezTo>
                  <a:cubicBezTo>
                    <a:pt x="68928" y="15116"/>
                    <a:pt x="105420" y="0"/>
                    <a:pt x="143471" y="0"/>
                  </a:cubicBezTo>
                  <a:close/>
                </a:path>
              </a:pathLst>
            </a:custGeom>
            <a:solidFill>
              <a:srgbClr val="005EFF"/>
            </a:solidFill>
          </p:spPr>
        </p:sp>
        <p:sp>
          <p:nvSpPr>
            <p:cNvPr id="15" name="TextBox 15"/>
            <p:cNvSpPr txBox="1"/>
            <p:nvPr/>
          </p:nvSpPr>
          <p:spPr>
            <a:xfrm>
              <a:off x="0" y="-38100"/>
              <a:ext cx="289003" cy="325041"/>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rot="-5400000">
            <a:off x="16511822" y="8588199"/>
            <a:ext cx="362818" cy="490294"/>
          </a:xfrm>
          <a:custGeom>
            <a:avLst/>
            <a:gdLst/>
            <a:ahLst/>
            <a:cxnLst/>
            <a:rect l="l" t="t" r="r" b="b"/>
            <a:pathLst>
              <a:path w="362818" h="490294">
                <a:moveTo>
                  <a:pt x="0" y="0"/>
                </a:moveTo>
                <a:lnTo>
                  <a:pt x="362818" y="0"/>
                </a:lnTo>
                <a:lnTo>
                  <a:pt x="362818" y="490294"/>
                </a:lnTo>
                <a:lnTo>
                  <a:pt x="0" y="490294"/>
                </a:lnTo>
                <a:lnTo>
                  <a:pt x="0" y="0"/>
                </a:lnTo>
                <a:close/>
              </a:path>
            </a:pathLst>
          </a:custGeom>
          <a:blipFill>
            <a:blip r:embed="rId5">
              <a:extLst>
                <a:ext uri="{96DAC541-7B7A-43D3-8B79-37D633B846F1}">
                  <asvg:svgBlip xmlns:asvg="http://schemas.microsoft.com/office/drawing/2016/SVG/main" xmlns="" r:embed="rId7"/>
                </a:ext>
              </a:extLst>
            </a:blip>
            <a:stretch>
              <a:fillRect/>
            </a:stretch>
          </a:blipFill>
        </p:spPr>
      </p:sp>
      <p:sp>
        <p:nvSpPr>
          <p:cNvPr id="24" name="TextBox 24"/>
          <p:cNvSpPr txBox="1"/>
          <p:nvPr/>
        </p:nvSpPr>
        <p:spPr>
          <a:xfrm>
            <a:off x="8382000" y="369920"/>
            <a:ext cx="9365594" cy="2252091"/>
          </a:xfrm>
          <a:prstGeom prst="rect">
            <a:avLst/>
          </a:prstGeom>
        </p:spPr>
        <p:txBody>
          <a:bodyPr lIns="0" tIns="0" rIns="0" bIns="0" rtlCol="0" anchor="t">
            <a:spAutoFit/>
          </a:bodyPr>
          <a:lstStyle/>
          <a:p>
            <a:pPr lvl="0" algn="r">
              <a:lnSpc>
                <a:spcPts val="9112"/>
              </a:lnSpc>
            </a:pPr>
            <a:r>
              <a:rPr lang="en-US" sz="6200" b="1" dirty="0">
                <a:solidFill>
                  <a:srgbClr val="005EFF"/>
                </a:solidFill>
                <a:latin typeface="+mj-lt"/>
                <a:ea typeface="Pattanakarn Bold"/>
                <a:cs typeface="Pattanakarn Bold"/>
                <a:sym typeface="Pattanakarn Bold"/>
              </a:rPr>
              <a:t>The benefits of Business Agility to </a:t>
            </a:r>
            <a:r>
              <a:rPr lang="en-US" sz="6200" b="1" dirty="0" err="1">
                <a:solidFill>
                  <a:srgbClr val="005EFF"/>
                </a:solidFill>
                <a:latin typeface="+mj-lt"/>
                <a:ea typeface="Pattanakarn Bold"/>
                <a:cs typeface="Pattanakarn Bold"/>
                <a:sym typeface="Pattanakarn Bold"/>
              </a:rPr>
              <a:t>WorldVisitz</a:t>
            </a:r>
            <a:endParaRPr lang="en-US" sz="6200" b="1" dirty="0">
              <a:solidFill>
                <a:srgbClr val="005EFF"/>
              </a:solidFill>
              <a:latin typeface="+mj-lt"/>
              <a:ea typeface="Pattanakarn Bold"/>
              <a:cs typeface="Pattanakarn Bold"/>
              <a:sym typeface="Pattanakarn Bold"/>
            </a:endParaRPr>
          </a:p>
        </p:txBody>
      </p:sp>
      <p:sp>
        <p:nvSpPr>
          <p:cNvPr id="25" name="TextBox 23"/>
          <p:cNvSpPr txBox="1"/>
          <p:nvPr/>
        </p:nvSpPr>
        <p:spPr>
          <a:xfrm>
            <a:off x="1069131" y="2629631"/>
            <a:ext cx="15324513" cy="3718967"/>
          </a:xfrm>
          <a:prstGeom prst="rect">
            <a:avLst/>
          </a:prstGeom>
        </p:spPr>
        <p:txBody>
          <a:bodyPr wrap="square" lIns="0" tIns="0" rIns="0" bIns="0" rtlCol="0" anchor="t">
            <a:spAutoFit/>
          </a:bodyPr>
          <a:lstStyle/>
          <a:p>
            <a:pPr lvl="0">
              <a:lnSpc>
                <a:spcPts val="2871"/>
              </a:lnSpc>
              <a:spcBef>
                <a:spcPct val="0"/>
              </a:spcBef>
            </a:pPr>
            <a:r>
              <a:rPr lang="en-US" sz="2000" b="1" dirty="0">
                <a:solidFill>
                  <a:srgbClr val="005EFF"/>
                </a:solidFill>
                <a:latin typeface="+mj-lt"/>
                <a:ea typeface="Pattanakarn Bold"/>
                <a:cs typeface="Pattanakarn Bold"/>
                <a:sym typeface="Pattanakarn Bold"/>
              </a:rPr>
              <a:t>The benefits of Business Agility to </a:t>
            </a:r>
            <a:r>
              <a:rPr lang="en-US" sz="2000" b="1" dirty="0" err="1">
                <a:solidFill>
                  <a:srgbClr val="005EFF"/>
                </a:solidFill>
                <a:latin typeface="+mj-lt"/>
                <a:ea typeface="Pattanakarn Bold"/>
                <a:cs typeface="Pattanakarn Bold"/>
                <a:sym typeface="Pattanakarn Bold"/>
              </a:rPr>
              <a:t>WorldVisitZ</a:t>
            </a:r>
            <a:r>
              <a:rPr lang="en-US" sz="2000" b="1" dirty="0">
                <a:solidFill>
                  <a:srgbClr val="005EFF"/>
                </a:solidFill>
                <a:latin typeface="+mj-lt"/>
                <a:ea typeface="Pattanakarn Bold"/>
                <a:cs typeface="Pattanakarn Bold"/>
                <a:sym typeface="Pattanakarn Bold"/>
              </a:rPr>
              <a:t> can be significant, helping the company thrive in a dynamic and competitive environment</a:t>
            </a:r>
            <a:r>
              <a:rPr lang="en-US" sz="2000" b="1" dirty="0" smtClean="0">
                <a:solidFill>
                  <a:srgbClr val="005EFF"/>
                </a:solidFill>
                <a:latin typeface="+mj-lt"/>
                <a:ea typeface="Pattanakarn Bold"/>
                <a:cs typeface="Pattanakarn Bold"/>
                <a:sym typeface="Pattanakarn Bold"/>
              </a:rPr>
              <a:t>.</a:t>
            </a:r>
          </a:p>
          <a:p>
            <a:pPr lvl="0">
              <a:lnSpc>
                <a:spcPts val="2871"/>
              </a:lnSpc>
              <a:spcBef>
                <a:spcPct val="0"/>
              </a:spcBef>
            </a:pPr>
            <a:endParaRPr lang="en-US" sz="2000" b="1" dirty="0" smtClean="0">
              <a:solidFill>
                <a:srgbClr val="005EFF"/>
              </a:solidFill>
              <a:latin typeface="+mj-lt"/>
              <a:ea typeface="Pattanakarn Bold"/>
              <a:cs typeface="Pattanakarn Bold"/>
              <a:sym typeface="Pattanakarn Bold"/>
            </a:endParaRPr>
          </a:p>
          <a:p>
            <a:pPr lvl="0">
              <a:lnSpc>
                <a:spcPts val="2871"/>
              </a:lnSpc>
              <a:spcBef>
                <a:spcPct val="0"/>
              </a:spcBef>
            </a:pPr>
            <a:r>
              <a:rPr lang="en-US" sz="2000" b="1" dirty="0">
                <a:solidFill>
                  <a:srgbClr val="005EFF"/>
                </a:solidFill>
                <a:latin typeface="+mj-lt"/>
                <a:ea typeface="Pattanakarn Bold"/>
                <a:cs typeface="Pattanakarn Bold"/>
                <a:sym typeface="Pattanakarn Bold"/>
              </a:rPr>
              <a:t> Faster Response to Market Changes: With business agility, </a:t>
            </a:r>
            <a:r>
              <a:rPr lang="en-US" sz="2000" b="1" dirty="0" err="1">
                <a:solidFill>
                  <a:srgbClr val="005EFF"/>
                </a:solidFill>
                <a:latin typeface="+mj-lt"/>
                <a:ea typeface="Pattanakarn Bold"/>
                <a:cs typeface="Pattanakarn Bold"/>
                <a:sym typeface="Pattanakarn Bold"/>
              </a:rPr>
              <a:t>WorldVisitZ</a:t>
            </a:r>
            <a:r>
              <a:rPr lang="en-US" sz="2000" b="1" dirty="0">
                <a:solidFill>
                  <a:srgbClr val="005EFF"/>
                </a:solidFill>
                <a:latin typeface="+mj-lt"/>
                <a:ea typeface="Pattanakarn Bold"/>
                <a:cs typeface="Pattanakarn Bold"/>
                <a:sym typeface="Pattanakarn Bold"/>
              </a:rPr>
              <a:t> can quickly adapt to changes in the market, customer preferences, and emerging trends. This allows the company to stay ahead of competitors and seize new opportunities as they arise</a:t>
            </a:r>
            <a:r>
              <a:rPr lang="en-US" sz="2000" b="1" dirty="0" smtClean="0">
                <a:solidFill>
                  <a:srgbClr val="005EFF"/>
                </a:solidFill>
                <a:latin typeface="+mj-lt"/>
                <a:ea typeface="Pattanakarn Bold"/>
                <a:cs typeface="Pattanakarn Bold"/>
                <a:sym typeface="Pattanakarn Bold"/>
              </a:rPr>
              <a:t>.</a:t>
            </a:r>
          </a:p>
          <a:p>
            <a:pPr lvl="0">
              <a:lnSpc>
                <a:spcPts val="2871"/>
              </a:lnSpc>
              <a:spcBef>
                <a:spcPct val="0"/>
              </a:spcBef>
            </a:pPr>
            <a:endParaRPr lang="en-US" sz="2000" b="1" dirty="0" smtClean="0">
              <a:solidFill>
                <a:srgbClr val="005EFF"/>
              </a:solidFill>
              <a:latin typeface="+mj-lt"/>
              <a:ea typeface="Pattanakarn Bold"/>
              <a:cs typeface="Pattanakarn Bold"/>
              <a:sym typeface="Pattanakarn Bold"/>
            </a:endParaRPr>
          </a:p>
          <a:p>
            <a:pPr lvl="0">
              <a:lnSpc>
                <a:spcPts val="2871"/>
              </a:lnSpc>
              <a:spcBef>
                <a:spcPct val="0"/>
              </a:spcBef>
            </a:pPr>
            <a:r>
              <a:rPr lang="en-US" sz="2000" b="1" dirty="0">
                <a:solidFill>
                  <a:srgbClr val="005EFF"/>
                </a:solidFill>
                <a:latin typeface="+mj-lt"/>
                <a:ea typeface="Pattanakarn Bold"/>
                <a:cs typeface="Pattanakarn Bold"/>
                <a:sym typeface="Pattanakarn Bold"/>
              </a:rPr>
              <a:t>Improved Customer Satisfaction: Agility enables </a:t>
            </a:r>
            <a:r>
              <a:rPr lang="en-US" sz="2000" b="1" dirty="0" err="1">
                <a:solidFill>
                  <a:srgbClr val="005EFF"/>
                </a:solidFill>
                <a:latin typeface="+mj-lt"/>
                <a:ea typeface="Pattanakarn Bold"/>
                <a:cs typeface="Pattanakarn Bold"/>
                <a:sym typeface="Pattanakarn Bold"/>
              </a:rPr>
              <a:t>WorldVisitZ</a:t>
            </a:r>
            <a:r>
              <a:rPr lang="en-US" sz="2000" b="1" dirty="0">
                <a:solidFill>
                  <a:srgbClr val="005EFF"/>
                </a:solidFill>
                <a:latin typeface="+mj-lt"/>
                <a:ea typeface="Pattanakarn Bold"/>
                <a:cs typeface="Pattanakarn Bold"/>
                <a:sym typeface="Pattanakarn Bold"/>
              </a:rPr>
              <a:t> to be more responsive to customer feedback, allowing the company to make continuous improvements to its services and offerings. This results in higher customer satisfaction and loyalty</a:t>
            </a:r>
            <a:r>
              <a:rPr lang="en-US" sz="2000" b="1" dirty="0" smtClean="0">
                <a:solidFill>
                  <a:srgbClr val="005EFF"/>
                </a:solidFill>
                <a:latin typeface="+mj-lt"/>
                <a:ea typeface="Pattanakarn Bold"/>
                <a:cs typeface="Pattanakarn Bold"/>
                <a:sym typeface="Pattanakarn Bold"/>
              </a:rPr>
              <a:t>.</a:t>
            </a:r>
          </a:p>
          <a:p>
            <a:pPr lvl="0">
              <a:lnSpc>
                <a:spcPts val="2871"/>
              </a:lnSpc>
              <a:spcBef>
                <a:spcPct val="0"/>
              </a:spcBef>
            </a:pPr>
            <a:endParaRPr lang="en-US" sz="2000" b="1" dirty="0" smtClean="0">
              <a:solidFill>
                <a:srgbClr val="005EFF"/>
              </a:solidFill>
              <a:latin typeface="+mj-lt"/>
              <a:ea typeface="Pattanakarn Bold"/>
              <a:cs typeface="Pattanakarn Bold"/>
              <a:sym typeface="Pattanakarn Bold"/>
            </a:endParaRPr>
          </a:p>
          <a:p>
            <a:pPr lvl="0">
              <a:lnSpc>
                <a:spcPts val="2871"/>
              </a:lnSpc>
              <a:spcBef>
                <a:spcPct val="0"/>
              </a:spcBef>
            </a:pPr>
            <a:r>
              <a:rPr lang="en-US" sz="2000" b="1" dirty="0">
                <a:solidFill>
                  <a:srgbClr val="005EFF"/>
                </a:solidFill>
                <a:latin typeface="+mj-lt"/>
                <a:ea typeface="Pattanakarn Bold"/>
                <a:cs typeface="Pattanakarn Bold"/>
                <a:sym typeface="Pattanakarn Bold"/>
              </a:rPr>
              <a:t>Increased Innovation: With an agile mindset, </a:t>
            </a:r>
            <a:r>
              <a:rPr lang="en-US" sz="2000" b="1" dirty="0" err="1">
                <a:solidFill>
                  <a:srgbClr val="005EFF"/>
                </a:solidFill>
                <a:latin typeface="+mj-lt"/>
                <a:ea typeface="Pattanakarn Bold"/>
                <a:cs typeface="Pattanakarn Bold"/>
                <a:sym typeface="Pattanakarn Bold"/>
              </a:rPr>
              <a:t>WorldVisitZ</a:t>
            </a:r>
            <a:r>
              <a:rPr lang="en-US" sz="2000" b="1" dirty="0">
                <a:solidFill>
                  <a:srgbClr val="005EFF"/>
                </a:solidFill>
                <a:latin typeface="+mj-lt"/>
                <a:ea typeface="Pattanakarn Bold"/>
                <a:cs typeface="Pattanakarn Bold"/>
                <a:sym typeface="Pattanakarn Bold"/>
              </a:rPr>
              <a:t> can experiment with new ideas, test them quickly, and adjust based on results. This culture of innovation can lead to new solutions and improvements, helping the company stay innovative in a competitive market.</a:t>
            </a:r>
          </a:p>
        </p:txBody>
      </p:sp>
      <p:pic>
        <p:nvPicPr>
          <p:cNvPr id="29" name="Picture 28"/>
          <p:cNvPicPr>
            <a:picLocks noChangeAspect="1"/>
          </p:cNvPicPr>
          <p:nvPr/>
        </p:nvPicPr>
        <p:blipFill>
          <a:blip r:embed="rId8"/>
          <a:stretch>
            <a:fillRect/>
          </a:stretch>
        </p:blipFill>
        <p:spPr>
          <a:xfrm>
            <a:off x="164994" y="5586598"/>
            <a:ext cx="762000" cy="762000"/>
          </a:xfrm>
          <a:prstGeom prst="rect">
            <a:avLst/>
          </a:prstGeom>
        </p:spPr>
      </p:pic>
      <p:pic>
        <p:nvPicPr>
          <p:cNvPr id="30" name="Picture 29"/>
          <p:cNvPicPr>
            <a:picLocks noChangeAspect="1"/>
          </p:cNvPicPr>
          <p:nvPr/>
        </p:nvPicPr>
        <p:blipFill>
          <a:blip r:embed="rId9"/>
          <a:stretch>
            <a:fillRect/>
          </a:stretch>
        </p:blipFill>
        <p:spPr>
          <a:xfrm flipH="1">
            <a:off x="172926" y="4397597"/>
            <a:ext cx="746136" cy="746136"/>
          </a:xfrm>
          <a:prstGeom prst="rect">
            <a:avLst/>
          </a:prstGeom>
        </p:spPr>
      </p:pic>
      <p:pic>
        <p:nvPicPr>
          <p:cNvPr id="33" name="Picture 32"/>
          <p:cNvPicPr>
            <a:picLocks noChangeAspect="1"/>
          </p:cNvPicPr>
          <p:nvPr/>
        </p:nvPicPr>
        <p:blipFill>
          <a:blip r:embed="rId10"/>
          <a:stretch>
            <a:fillRect/>
          </a:stretch>
        </p:blipFill>
        <p:spPr>
          <a:xfrm flipH="1">
            <a:off x="56431" y="3162300"/>
            <a:ext cx="937665" cy="937665"/>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10559234" y="1513927"/>
            <a:ext cx="6962775" cy="5172075"/>
          </a:xfrm>
          <a:prstGeom prst="rect">
            <a:avLst/>
          </a:prstGeom>
        </p:spPr>
      </p:pic>
      <p:sp>
        <p:nvSpPr>
          <p:cNvPr id="2" name="Freeform 2"/>
          <p:cNvSpPr/>
          <p:nvPr/>
        </p:nvSpPr>
        <p:spPr>
          <a:xfrm>
            <a:off x="-1219200" y="-1635449"/>
            <a:ext cx="8514920" cy="8514920"/>
          </a:xfrm>
          <a:custGeom>
            <a:avLst/>
            <a:gdLst/>
            <a:ahLst/>
            <a:cxnLst/>
            <a:rect l="l" t="t" r="r" b="b"/>
            <a:pathLst>
              <a:path w="8514920" h="8514920">
                <a:moveTo>
                  <a:pt x="0" y="0"/>
                </a:moveTo>
                <a:lnTo>
                  <a:pt x="8514920" y="0"/>
                </a:lnTo>
                <a:lnTo>
                  <a:pt x="8514920" y="8514920"/>
                </a:lnTo>
                <a:lnTo>
                  <a:pt x="0" y="8514920"/>
                </a:lnTo>
                <a:lnTo>
                  <a:pt x="0" y="0"/>
                </a:lnTo>
                <a:close/>
              </a:path>
            </a:pathLst>
          </a:custGeom>
          <a:blipFill>
            <a:blip r:embed="rId3">
              <a:alphaModFix amt="32999"/>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rot="-3593884">
            <a:off x="12567177" y="7676059"/>
            <a:ext cx="8252109" cy="2314575"/>
            <a:chOff x="0" y="0"/>
            <a:chExt cx="2173395" cy="609600"/>
          </a:xfrm>
        </p:grpSpPr>
        <p:sp>
          <p:nvSpPr>
            <p:cNvPr id="5" name="Freeform 5"/>
            <p:cNvSpPr/>
            <p:nvPr/>
          </p:nvSpPr>
          <p:spPr>
            <a:xfrm>
              <a:off x="22794" y="0"/>
              <a:ext cx="2127807" cy="609600"/>
            </a:xfrm>
            <a:custGeom>
              <a:avLst/>
              <a:gdLst/>
              <a:ahLst/>
              <a:cxnLst/>
              <a:rect l="l" t="t" r="r" b="b"/>
              <a:pathLst>
                <a:path w="2127807" h="609600">
                  <a:moveTo>
                    <a:pt x="274223" y="0"/>
                  </a:moveTo>
                  <a:lnTo>
                    <a:pt x="2056784" y="0"/>
                  </a:lnTo>
                  <a:cubicBezTo>
                    <a:pt x="2078520" y="0"/>
                    <a:pt x="2098930" y="10449"/>
                    <a:pt x="2111640" y="28082"/>
                  </a:cubicBezTo>
                  <a:cubicBezTo>
                    <a:pt x="2124349" y="45715"/>
                    <a:pt x="2127807" y="68383"/>
                    <a:pt x="2120933" y="89003"/>
                  </a:cubicBezTo>
                  <a:lnTo>
                    <a:pt x="1977069" y="520597"/>
                  </a:lnTo>
                  <a:cubicBezTo>
                    <a:pt x="1959351" y="573749"/>
                    <a:pt x="1909611" y="609600"/>
                    <a:pt x="1853584" y="609600"/>
                  </a:cubicBezTo>
                  <a:lnTo>
                    <a:pt x="71023" y="609600"/>
                  </a:lnTo>
                  <a:cubicBezTo>
                    <a:pt x="49288" y="609600"/>
                    <a:pt x="28877" y="599151"/>
                    <a:pt x="16167" y="581518"/>
                  </a:cubicBezTo>
                  <a:cubicBezTo>
                    <a:pt x="3458" y="563885"/>
                    <a:pt x="0" y="541217"/>
                    <a:pt x="6874" y="520597"/>
                  </a:cubicBezTo>
                  <a:lnTo>
                    <a:pt x="150738" y="89003"/>
                  </a:lnTo>
                  <a:cubicBezTo>
                    <a:pt x="168456" y="35851"/>
                    <a:pt x="218197" y="0"/>
                    <a:pt x="274223" y="0"/>
                  </a:cubicBezTo>
                  <a:close/>
                </a:path>
              </a:pathLst>
            </a:custGeom>
            <a:gradFill rotWithShape="1">
              <a:gsLst>
                <a:gs pos="0">
                  <a:srgbClr val="82A5FF">
                    <a:alpha val="20000"/>
                  </a:srgbClr>
                </a:gs>
                <a:gs pos="100000">
                  <a:srgbClr val="005EFF">
                    <a:alpha val="100000"/>
                  </a:srgbClr>
                </a:gs>
              </a:gsLst>
              <a:lin ang="0"/>
            </a:gradFill>
          </p:spPr>
        </p:sp>
        <p:sp>
          <p:nvSpPr>
            <p:cNvPr id="6" name="TextBox 6"/>
            <p:cNvSpPr txBox="1"/>
            <p:nvPr/>
          </p:nvSpPr>
          <p:spPr>
            <a:xfrm>
              <a:off x="101600" y="-47625"/>
              <a:ext cx="1970195" cy="657225"/>
            </a:xfrm>
            <a:prstGeom prst="rect">
              <a:avLst/>
            </a:prstGeom>
          </p:spPr>
          <p:txBody>
            <a:bodyPr lIns="50800" tIns="50800" rIns="50800" bIns="50800" rtlCol="0" anchor="ctr"/>
            <a:lstStyle/>
            <a:p>
              <a:pPr algn="ctr">
                <a:lnSpc>
                  <a:spcPts val="2731"/>
                </a:lnSpc>
              </a:pPr>
              <a:endParaRPr/>
            </a:p>
          </p:txBody>
        </p:sp>
      </p:grpSp>
      <p:grpSp>
        <p:nvGrpSpPr>
          <p:cNvPr id="7" name="Group 7"/>
          <p:cNvGrpSpPr/>
          <p:nvPr/>
        </p:nvGrpSpPr>
        <p:grpSpPr>
          <a:xfrm rot="-3593884">
            <a:off x="9390474" y="8050336"/>
            <a:ext cx="8252109" cy="2314575"/>
            <a:chOff x="0" y="0"/>
            <a:chExt cx="2173395" cy="609600"/>
          </a:xfrm>
        </p:grpSpPr>
        <p:sp>
          <p:nvSpPr>
            <p:cNvPr id="8" name="Freeform 8"/>
            <p:cNvSpPr/>
            <p:nvPr/>
          </p:nvSpPr>
          <p:spPr>
            <a:xfrm>
              <a:off x="22794" y="0"/>
              <a:ext cx="2127807" cy="609600"/>
            </a:xfrm>
            <a:custGeom>
              <a:avLst/>
              <a:gdLst/>
              <a:ahLst/>
              <a:cxnLst/>
              <a:rect l="l" t="t" r="r" b="b"/>
              <a:pathLst>
                <a:path w="2127807" h="609600">
                  <a:moveTo>
                    <a:pt x="274223" y="0"/>
                  </a:moveTo>
                  <a:lnTo>
                    <a:pt x="2056784" y="0"/>
                  </a:lnTo>
                  <a:cubicBezTo>
                    <a:pt x="2078520" y="0"/>
                    <a:pt x="2098930" y="10449"/>
                    <a:pt x="2111640" y="28082"/>
                  </a:cubicBezTo>
                  <a:cubicBezTo>
                    <a:pt x="2124349" y="45715"/>
                    <a:pt x="2127807" y="68383"/>
                    <a:pt x="2120933" y="89003"/>
                  </a:cubicBezTo>
                  <a:lnTo>
                    <a:pt x="1977069" y="520597"/>
                  </a:lnTo>
                  <a:cubicBezTo>
                    <a:pt x="1959351" y="573749"/>
                    <a:pt x="1909611" y="609600"/>
                    <a:pt x="1853584" y="609600"/>
                  </a:cubicBezTo>
                  <a:lnTo>
                    <a:pt x="71023" y="609600"/>
                  </a:lnTo>
                  <a:cubicBezTo>
                    <a:pt x="49288" y="609600"/>
                    <a:pt x="28877" y="599151"/>
                    <a:pt x="16167" y="581518"/>
                  </a:cubicBezTo>
                  <a:cubicBezTo>
                    <a:pt x="3458" y="563885"/>
                    <a:pt x="0" y="541217"/>
                    <a:pt x="6874" y="520597"/>
                  </a:cubicBezTo>
                  <a:lnTo>
                    <a:pt x="150738" y="89003"/>
                  </a:lnTo>
                  <a:cubicBezTo>
                    <a:pt x="168456" y="35851"/>
                    <a:pt x="218197" y="0"/>
                    <a:pt x="274223" y="0"/>
                  </a:cubicBezTo>
                  <a:close/>
                </a:path>
              </a:pathLst>
            </a:custGeom>
            <a:gradFill rotWithShape="1">
              <a:gsLst>
                <a:gs pos="0">
                  <a:srgbClr val="82A5FF">
                    <a:alpha val="20000"/>
                  </a:srgbClr>
                </a:gs>
                <a:gs pos="100000">
                  <a:srgbClr val="005EFF">
                    <a:alpha val="100000"/>
                  </a:srgbClr>
                </a:gs>
              </a:gsLst>
              <a:lin ang="0"/>
            </a:gradFill>
          </p:spPr>
        </p:sp>
        <p:sp>
          <p:nvSpPr>
            <p:cNvPr id="9" name="TextBox 9"/>
            <p:cNvSpPr txBox="1"/>
            <p:nvPr/>
          </p:nvSpPr>
          <p:spPr>
            <a:xfrm>
              <a:off x="101600" y="-47625"/>
              <a:ext cx="1970195" cy="657225"/>
            </a:xfrm>
            <a:prstGeom prst="rect">
              <a:avLst/>
            </a:prstGeom>
          </p:spPr>
          <p:txBody>
            <a:bodyPr lIns="50800" tIns="50800" rIns="50800" bIns="50800" rtlCol="0" anchor="ctr"/>
            <a:lstStyle/>
            <a:p>
              <a:pPr algn="ctr">
                <a:lnSpc>
                  <a:spcPts val="2731"/>
                </a:lnSpc>
              </a:pPr>
              <a:endParaRPr/>
            </a:p>
          </p:txBody>
        </p:sp>
      </p:grpSp>
      <p:grpSp>
        <p:nvGrpSpPr>
          <p:cNvPr id="10" name="Group 10"/>
          <p:cNvGrpSpPr/>
          <p:nvPr/>
        </p:nvGrpSpPr>
        <p:grpSpPr>
          <a:xfrm rot="-3593884">
            <a:off x="6319884" y="8205259"/>
            <a:ext cx="8252109" cy="2314575"/>
            <a:chOff x="0" y="0"/>
            <a:chExt cx="2173395" cy="609600"/>
          </a:xfrm>
        </p:grpSpPr>
        <p:sp>
          <p:nvSpPr>
            <p:cNvPr id="11" name="Freeform 11"/>
            <p:cNvSpPr/>
            <p:nvPr/>
          </p:nvSpPr>
          <p:spPr>
            <a:xfrm>
              <a:off x="22794" y="0"/>
              <a:ext cx="2127807" cy="609600"/>
            </a:xfrm>
            <a:custGeom>
              <a:avLst/>
              <a:gdLst/>
              <a:ahLst/>
              <a:cxnLst/>
              <a:rect l="l" t="t" r="r" b="b"/>
              <a:pathLst>
                <a:path w="2127807" h="609600">
                  <a:moveTo>
                    <a:pt x="274223" y="0"/>
                  </a:moveTo>
                  <a:lnTo>
                    <a:pt x="2056784" y="0"/>
                  </a:lnTo>
                  <a:cubicBezTo>
                    <a:pt x="2078520" y="0"/>
                    <a:pt x="2098930" y="10449"/>
                    <a:pt x="2111640" y="28082"/>
                  </a:cubicBezTo>
                  <a:cubicBezTo>
                    <a:pt x="2124349" y="45715"/>
                    <a:pt x="2127807" y="68383"/>
                    <a:pt x="2120933" y="89003"/>
                  </a:cubicBezTo>
                  <a:lnTo>
                    <a:pt x="1977069" y="520597"/>
                  </a:lnTo>
                  <a:cubicBezTo>
                    <a:pt x="1959351" y="573749"/>
                    <a:pt x="1909611" y="609600"/>
                    <a:pt x="1853584" y="609600"/>
                  </a:cubicBezTo>
                  <a:lnTo>
                    <a:pt x="71023" y="609600"/>
                  </a:lnTo>
                  <a:cubicBezTo>
                    <a:pt x="49288" y="609600"/>
                    <a:pt x="28877" y="599151"/>
                    <a:pt x="16167" y="581518"/>
                  </a:cubicBezTo>
                  <a:cubicBezTo>
                    <a:pt x="3458" y="563885"/>
                    <a:pt x="0" y="541217"/>
                    <a:pt x="6874" y="520597"/>
                  </a:cubicBezTo>
                  <a:lnTo>
                    <a:pt x="150738" y="89003"/>
                  </a:lnTo>
                  <a:cubicBezTo>
                    <a:pt x="168456" y="35851"/>
                    <a:pt x="218197" y="0"/>
                    <a:pt x="274223" y="0"/>
                  </a:cubicBezTo>
                  <a:close/>
                </a:path>
              </a:pathLst>
            </a:custGeom>
            <a:gradFill rotWithShape="1">
              <a:gsLst>
                <a:gs pos="0">
                  <a:srgbClr val="82A5FF">
                    <a:alpha val="20000"/>
                  </a:srgbClr>
                </a:gs>
                <a:gs pos="100000">
                  <a:srgbClr val="005EFF">
                    <a:alpha val="100000"/>
                  </a:srgbClr>
                </a:gs>
              </a:gsLst>
              <a:lin ang="0"/>
            </a:gradFill>
          </p:spPr>
        </p:sp>
        <p:sp>
          <p:nvSpPr>
            <p:cNvPr id="12" name="TextBox 12"/>
            <p:cNvSpPr txBox="1"/>
            <p:nvPr/>
          </p:nvSpPr>
          <p:spPr>
            <a:xfrm>
              <a:off x="101600" y="-47625"/>
              <a:ext cx="1970195" cy="657225"/>
            </a:xfrm>
            <a:prstGeom prst="rect">
              <a:avLst/>
            </a:prstGeom>
          </p:spPr>
          <p:txBody>
            <a:bodyPr lIns="50800" tIns="50800" rIns="50800" bIns="50800" rtlCol="0" anchor="ctr"/>
            <a:lstStyle/>
            <a:p>
              <a:pPr algn="ctr">
                <a:lnSpc>
                  <a:spcPts val="2731"/>
                </a:lnSpc>
              </a:pPr>
              <a:endParaRPr/>
            </a:p>
          </p:txBody>
        </p:sp>
      </p:grpSp>
      <p:grpSp>
        <p:nvGrpSpPr>
          <p:cNvPr id="13" name="Group 13"/>
          <p:cNvGrpSpPr/>
          <p:nvPr/>
        </p:nvGrpSpPr>
        <p:grpSpPr>
          <a:xfrm>
            <a:off x="16146813" y="8304146"/>
            <a:ext cx="1066005" cy="1058401"/>
            <a:chOff x="0" y="0"/>
            <a:chExt cx="289003" cy="286941"/>
          </a:xfrm>
        </p:grpSpPr>
        <p:sp>
          <p:nvSpPr>
            <p:cNvPr id="14" name="Freeform 14"/>
            <p:cNvSpPr/>
            <p:nvPr/>
          </p:nvSpPr>
          <p:spPr>
            <a:xfrm>
              <a:off x="0" y="0"/>
              <a:ext cx="289003" cy="286941"/>
            </a:xfrm>
            <a:custGeom>
              <a:avLst/>
              <a:gdLst/>
              <a:ahLst/>
              <a:cxnLst/>
              <a:rect l="l" t="t" r="r" b="b"/>
              <a:pathLst>
                <a:path w="289003" h="286941">
                  <a:moveTo>
                    <a:pt x="143471" y="0"/>
                  </a:moveTo>
                  <a:lnTo>
                    <a:pt x="145532" y="0"/>
                  </a:lnTo>
                  <a:cubicBezTo>
                    <a:pt x="183583" y="0"/>
                    <a:pt x="220075" y="15116"/>
                    <a:pt x="246981" y="42022"/>
                  </a:cubicBezTo>
                  <a:cubicBezTo>
                    <a:pt x="273887" y="68928"/>
                    <a:pt x="289003" y="105420"/>
                    <a:pt x="289003" y="143471"/>
                  </a:cubicBezTo>
                  <a:lnTo>
                    <a:pt x="289003" y="143471"/>
                  </a:lnTo>
                  <a:cubicBezTo>
                    <a:pt x="289003" y="181521"/>
                    <a:pt x="273887" y="218014"/>
                    <a:pt x="246981" y="244920"/>
                  </a:cubicBezTo>
                  <a:cubicBezTo>
                    <a:pt x="220075" y="271826"/>
                    <a:pt x="183583" y="286941"/>
                    <a:pt x="145532" y="286941"/>
                  </a:cubicBezTo>
                  <a:lnTo>
                    <a:pt x="143471" y="286941"/>
                  </a:lnTo>
                  <a:cubicBezTo>
                    <a:pt x="105420" y="286941"/>
                    <a:pt x="68928" y="271826"/>
                    <a:pt x="42022" y="244920"/>
                  </a:cubicBezTo>
                  <a:cubicBezTo>
                    <a:pt x="15116" y="218014"/>
                    <a:pt x="0" y="181521"/>
                    <a:pt x="0" y="143471"/>
                  </a:cubicBezTo>
                  <a:lnTo>
                    <a:pt x="0" y="143471"/>
                  </a:lnTo>
                  <a:cubicBezTo>
                    <a:pt x="0" y="105420"/>
                    <a:pt x="15116" y="68928"/>
                    <a:pt x="42022" y="42022"/>
                  </a:cubicBezTo>
                  <a:cubicBezTo>
                    <a:pt x="68928" y="15116"/>
                    <a:pt x="105420" y="0"/>
                    <a:pt x="143471" y="0"/>
                  </a:cubicBezTo>
                  <a:close/>
                </a:path>
              </a:pathLst>
            </a:custGeom>
            <a:solidFill>
              <a:srgbClr val="005EFF"/>
            </a:solidFill>
          </p:spPr>
        </p:sp>
        <p:sp>
          <p:nvSpPr>
            <p:cNvPr id="15" name="TextBox 15"/>
            <p:cNvSpPr txBox="1"/>
            <p:nvPr/>
          </p:nvSpPr>
          <p:spPr>
            <a:xfrm>
              <a:off x="0" y="-38100"/>
              <a:ext cx="289003" cy="325041"/>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rot="-5400000">
            <a:off x="16511822" y="8588199"/>
            <a:ext cx="362818" cy="490294"/>
          </a:xfrm>
          <a:custGeom>
            <a:avLst/>
            <a:gdLst/>
            <a:ahLst/>
            <a:cxnLst/>
            <a:rect l="l" t="t" r="r" b="b"/>
            <a:pathLst>
              <a:path w="362818" h="490294">
                <a:moveTo>
                  <a:pt x="0" y="0"/>
                </a:moveTo>
                <a:lnTo>
                  <a:pt x="362818" y="0"/>
                </a:lnTo>
                <a:lnTo>
                  <a:pt x="362818" y="490294"/>
                </a:lnTo>
                <a:lnTo>
                  <a:pt x="0" y="490294"/>
                </a:lnTo>
                <a:lnTo>
                  <a:pt x="0" y="0"/>
                </a:lnTo>
                <a:close/>
              </a:path>
            </a:pathLst>
          </a:custGeom>
          <a:blipFill>
            <a:blip r:embed="rId5">
              <a:extLst>
                <a:ext uri="{96DAC541-7B7A-43D3-8B79-37D633B846F1}">
                  <asvg:svgBlip xmlns:asvg="http://schemas.microsoft.com/office/drawing/2016/SVG/main" xmlns="" r:embed="rId7"/>
                </a:ext>
              </a:extLst>
            </a:blip>
            <a:stretch>
              <a:fillRect/>
            </a:stretch>
          </a:blipFill>
        </p:spPr>
      </p:sp>
      <p:sp>
        <p:nvSpPr>
          <p:cNvPr id="24" name="TextBox 24"/>
          <p:cNvSpPr txBox="1"/>
          <p:nvPr/>
        </p:nvSpPr>
        <p:spPr>
          <a:xfrm>
            <a:off x="8382000" y="369920"/>
            <a:ext cx="9365594" cy="1085105"/>
          </a:xfrm>
          <a:prstGeom prst="rect">
            <a:avLst/>
          </a:prstGeom>
        </p:spPr>
        <p:txBody>
          <a:bodyPr lIns="0" tIns="0" rIns="0" bIns="0" rtlCol="0" anchor="t">
            <a:spAutoFit/>
          </a:bodyPr>
          <a:lstStyle/>
          <a:p>
            <a:pPr lvl="0" algn="r">
              <a:lnSpc>
                <a:spcPts val="9112"/>
              </a:lnSpc>
            </a:pPr>
            <a:r>
              <a:rPr lang="en-US" sz="6200" b="1" dirty="0">
                <a:solidFill>
                  <a:srgbClr val="005EFF"/>
                </a:solidFill>
                <a:latin typeface="+mj-lt"/>
                <a:ea typeface="Pattanakarn Bold"/>
                <a:cs typeface="Pattanakarn Bold"/>
                <a:sym typeface="Pattanakarn Bold"/>
              </a:rPr>
              <a:t>What is Agile Umbrella</a:t>
            </a:r>
          </a:p>
        </p:txBody>
      </p:sp>
      <p:sp>
        <p:nvSpPr>
          <p:cNvPr id="25" name="TextBox 23"/>
          <p:cNvSpPr txBox="1"/>
          <p:nvPr/>
        </p:nvSpPr>
        <p:spPr>
          <a:xfrm>
            <a:off x="1262055" y="2585162"/>
            <a:ext cx="9027995" cy="5578450"/>
          </a:xfrm>
          <a:prstGeom prst="rect">
            <a:avLst/>
          </a:prstGeom>
        </p:spPr>
        <p:txBody>
          <a:bodyPr wrap="square" lIns="0" tIns="0" rIns="0" bIns="0" rtlCol="0" anchor="t">
            <a:spAutoFit/>
          </a:bodyPr>
          <a:lstStyle/>
          <a:p>
            <a:pPr lvl="0">
              <a:lnSpc>
                <a:spcPts val="2871"/>
              </a:lnSpc>
              <a:spcBef>
                <a:spcPct val="0"/>
              </a:spcBef>
            </a:pPr>
            <a:r>
              <a:rPr lang="en-US" sz="2000" b="1" dirty="0">
                <a:solidFill>
                  <a:srgbClr val="005EFF"/>
                </a:solidFill>
                <a:latin typeface="+mj-lt"/>
                <a:ea typeface="Pattanakarn Bold"/>
                <a:cs typeface="Pattanakarn Bold"/>
                <a:sym typeface="Pattanakarn Bold"/>
              </a:rPr>
              <a:t>The Agile Umbrella</a:t>
            </a:r>
          </a:p>
          <a:p>
            <a:pPr lvl="0">
              <a:lnSpc>
                <a:spcPts val="2871"/>
              </a:lnSpc>
              <a:spcBef>
                <a:spcPct val="0"/>
              </a:spcBef>
            </a:pPr>
            <a:r>
              <a:rPr lang="en-US" sz="2000" b="1" dirty="0">
                <a:solidFill>
                  <a:srgbClr val="005EFF"/>
                </a:solidFill>
                <a:latin typeface="+mj-lt"/>
                <a:ea typeface="Pattanakarn Bold"/>
                <a:cs typeface="Pattanakarn Bold"/>
                <a:sym typeface="Pattanakarn Bold"/>
              </a:rPr>
              <a:t>The Agile Umbrella has some key characteristics:</a:t>
            </a:r>
          </a:p>
          <a:p>
            <a:pPr lvl="0">
              <a:lnSpc>
                <a:spcPts val="2871"/>
              </a:lnSpc>
              <a:spcBef>
                <a:spcPct val="0"/>
              </a:spcBef>
            </a:pPr>
            <a:endParaRPr lang="en-US" sz="2000" b="1" dirty="0">
              <a:solidFill>
                <a:srgbClr val="005EFF"/>
              </a:solidFill>
              <a:latin typeface="+mj-lt"/>
              <a:ea typeface="Pattanakarn Bold"/>
              <a:cs typeface="Pattanakarn Bold"/>
              <a:sym typeface="Pattanakarn Bold"/>
            </a:endParaRPr>
          </a:p>
          <a:p>
            <a:pPr marL="342900" lvl="0" indent="-342900">
              <a:lnSpc>
                <a:spcPts val="2871"/>
              </a:lnSpc>
              <a:spcBef>
                <a:spcPct val="0"/>
              </a:spcBef>
              <a:buFont typeface="Wingdings" panose="05000000000000000000" pitchFamily="2" charset="2"/>
              <a:buChar char="ü"/>
            </a:pPr>
            <a:r>
              <a:rPr lang="en-US" sz="2000" b="1" dirty="0">
                <a:solidFill>
                  <a:srgbClr val="005EFF"/>
                </a:solidFill>
                <a:latin typeface="+mj-lt"/>
                <a:ea typeface="Pattanakarn Bold"/>
                <a:cs typeface="Pattanakarn Bold"/>
                <a:sym typeface="Pattanakarn Bold"/>
              </a:rPr>
              <a:t>Deliver Value: An absolutely key driver behind anything Agile is to deliver value</a:t>
            </a:r>
            <a:r>
              <a:rPr lang="en-US" sz="2000" b="1" dirty="0" smtClean="0">
                <a:solidFill>
                  <a:srgbClr val="005EFF"/>
                </a:solidFill>
                <a:latin typeface="+mj-lt"/>
                <a:ea typeface="Pattanakarn Bold"/>
                <a:cs typeface="Pattanakarn Bold"/>
                <a:sym typeface="Pattanakarn Bold"/>
              </a:rPr>
              <a:t>.</a:t>
            </a:r>
          </a:p>
          <a:p>
            <a:pPr lvl="0">
              <a:lnSpc>
                <a:spcPts val="2871"/>
              </a:lnSpc>
              <a:spcBef>
                <a:spcPct val="0"/>
              </a:spcBef>
            </a:pPr>
            <a:endParaRPr lang="en-US" sz="2000" b="1" dirty="0">
              <a:solidFill>
                <a:srgbClr val="005EFF"/>
              </a:solidFill>
              <a:latin typeface="+mj-lt"/>
              <a:ea typeface="Pattanakarn Bold"/>
              <a:cs typeface="Pattanakarn Bold"/>
              <a:sym typeface="Pattanakarn Bold"/>
            </a:endParaRPr>
          </a:p>
          <a:p>
            <a:pPr marL="342900" lvl="0" indent="-342900">
              <a:lnSpc>
                <a:spcPts val="2871"/>
              </a:lnSpc>
              <a:spcBef>
                <a:spcPct val="0"/>
              </a:spcBef>
              <a:buFont typeface="Wingdings" panose="05000000000000000000" pitchFamily="2" charset="2"/>
              <a:buChar char="ü"/>
            </a:pPr>
            <a:r>
              <a:rPr lang="en-US" sz="2000" b="1" dirty="0">
                <a:solidFill>
                  <a:srgbClr val="005EFF"/>
                </a:solidFill>
                <a:latin typeface="+mj-lt"/>
                <a:ea typeface="Pattanakarn Bold"/>
                <a:cs typeface="Pattanakarn Bold"/>
                <a:sym typeface="Pattanakarn Bold"/>
              </a:rPr>
              <a:t>Continual Improvement: Agile promotes incremental improvement to minimize resistance from all who are involved</a:t>
            </a:r>
            <a:r>
              <a:rPr lang="en-US" sz="2000" b="1" dirty="0" smtClean="0">
                <a:solidFill>
                  <a:srgbClr val="005EFF"/>
                </a:solidFill>
                <a:latin typeface="+mj-lt"/>
                <a:ea typeface="Pattanakarn Bold"/>
                <a:cs typeface="Pattanakarn Bold"/>
                <a:sym typeface="Pattanakarn Bold"/>
              </a:rPr>
              <a:t>.</a:t>
            </a:r>
          </a:p>
          <a:p>
            <a:pPr lvl="0">
              <a:lnSpc>
                <a:spcPts val="2871"/>
              </a:lnSpc>
              <a:spcBef>
                <a:spcPct val="0"/>
              </a:spcBef>
            </a:pPr>
            <a:endParaRPr lang="en-US" sz="2000" b="1" dirty="0">
              <a:solidFill>
                <a:srgbClr val="005EFF"/>
              </a:solidFill>
              <a:latin typeface="+mj-lt"/>
              <a:ea typeface="Pattanakarn Bold"/>
              <a:cs typeface="Pattanakarn Bold"/>
              <a:sym typeface="Pattanakarn Bold"/>
            </a:endParaRPr>
          </a:p>
          <a:p>
            <a:pPr marL="342900" lvl="0" indent="-342900">
              <a:lnSpc>
                <a:spcPts val="2871"/>
              </a:lnSpc>
              <a:spcBef>
                <a:spcPct val="0"/>
              </a:spcBef>
              <a:buFont typeface="Wingdings" panose="05000000000000000000" pitchFamily="2" charset="2"/>
              <a:buChar char="ü"/>
            </a:pPr>
            <a:r>
              <a:rPr lang="en-US" sz="2000" b="1" dirty="0" smtClean="0">
                <a:solidFill>
                  <a:srgbClr val="005EFF"/>
                </a:solidFill>
                <a:latin typeface="+mj-lt"/>
                <a:ea typeface="Pattanakarn Bold"/>
                <a:cs typeface="Pattanakarn Bold"/>
                <a:sym typeface="Pattanakarn Bold"/>
              </a:rPr>
              <a:t>Flexibility: </a:t>
            </a:r>
            <a:r>
              <a:rPr lang="en-US" sz="2000" b="1" dirty="0">
                <a:solidFill>
                  <a:srgbClr val="005EFF"/>
                </a:solidFill>
                <a:latin typeface="+mj-lt"/>
                <a:ea typeface="Pattanakarn Bold"/>
                <a:cs typeface="Pattanakarn Bold"/>
                <a:sym typeface="Pattanakarn Bold"/>
              </a:rPr>
              <a:t>Flexibility is one of the foundations of any Agile Framework</a:t>
            </a:r>
            <a:r>
              <a:rPr lang="en-US" sz="2000" b="1" dirty="0" smtClean="0">
                <a:solidFill>
                  <a:srgbClr val="005EFF"/>
                </a:solidFill>
                <a:latin typeface="+mj-lt"/>
                <a:ea typeface="Pattanakarn Bold"/>
                <a:cs typeface="Pattanakarn Bold"/>
                <a:sym typeface="Pattanakarn Bold"/>
              </a:rPr>
              <a:t>.</a:t>
            </a:r>
          </a:p>
          <a:p>
            <a:pPr lvl="0">
              <a:lnSpc>
                <a:spcPts val="2871"/>
              </a:lnSpc>
              <a:spcBef>
                <a:spcPct val="0"/>
              </a:spcBef>
            </a:pPr>
            <a:endParaRPr lang="en-US" sz="2000" b="1" dirty="0">
              <a:solidFill>
                <a:srgbClr val="005EFF"/>
              </a:solidFill>
              <a:latin typeface="+mj-lt"/>
              <a:ea typeface="Pattanakarn Bold"/>
              <a:cs typeface="Pattanakarn Bold"/>
              <a:sym typeface="Pattanakarn Bold"/>
            </a:endParaRPr>
          </a:p>
          <a:p>
            <a:pPr marL="342900" lvl="0" indent="-342900">
              <a:lnSpc>
                <a:spcPts val="2871"/>
              </a:lnSpc>
              <a:spcBef>
                <a:spcPct val="0"/>
              </a:spcBef>
              <a:buFont typeface="Wingdings" panose="05000000000000000000" pitchFamily="2" charset="2"/>
              <a:buChar char="ü"/>
            </a:pPr>
            <a:r>
              <a:rPr lang="en-US" sz="2000" b="1" dirty="0">
                <a:solidFill>
                  <a:srgbClr val="005EFF"/>
                </a:solidFill>
                <a:latin typeface="+mj-lt"/>
                <a:ea typeface="Pattanakarn Bold"/>
                <a:cs typeface="Pattanakarn Bold"/>
                <a:sym typeface="Pattanakarn Bold"/>
              </a:rPr>
              <a:t>Trust and Respect: Agile Frameworks promote trust and respect because such trust and respect motivate Agile teams</a:t>
            </a:r>
            <a:r>
              <a:rPr lang="en-US" sz="2000" b="1" dirty="0" smtClean="0">
                <a:solidFill>
                  <a:srgbClr val="005EFF"/>
                </a:solidFill>
                <a:latin typeface="+mj-lt"/>
                <a:ea typeface="Pattanakarn Bold"/>
                <a:cs typeface="Pattanakarn Bold"/>
                <a:sym typeface="Pattanakarn Bold"/>
              </a:rPr>
              <a:t>.</a:t>
            </a:r>
          </a:p>
          <a:p>
            <a:pPr lvl="0">
              <a:lnSpc>
                <a:spcPts val="2871"/>
              </a:lnSpc>
              <a:spcBef>
                <a:spcPct val="0"/>
              </a:spcBef>
            </a:pPr>
            <a:endParaRPr lang="en-US" sz="2000" b="1" dirty="0">
              <a:solidFill>
                <a:srgbClr val="005EFF"/>
              </a:solidFill>
              <a:latin typeface="+mj-lt"/>
              <a:ea typeface="Pattanakarn Bold"/>
              <a:cs typeface="Pattanakarn Bold"/>
              <a:sym typeface="Pattanakarn Bold"/>
            </a:endParaRPr>
          </a:p>
          <a:p>
            <a:pPr marL="342900" lvl="0" indent="-342900">
              <a:lnSpc>
                <a:spcPts val="2871"/>
              </a:lnSpc>
              <a:spcBef>
                <a:spcPct val="0"/>
              </a:spcBef>
              <a:buFont typeface="Wingdings" panose="05000000000000000000" pitchFamily="2" charset="2"/>
              <a:buChar char="ü"/>
            </a:pPr>
            <a:r>
              <a:rPr lang="en-US" sz="2000" b="1" dirty="0">
                <a:solidFill>
                  <a:srgbClr val="005EFF"/>
                </a:solidFill>
                <a:latin typeface="+mj-lt"/>
                <a:ea typeface="Pattanakarn Bold"/>
                <a:cs typeface="Pattanakarn Bold"/>
                <a:sym typeface="Pattanakarn Bold"/>
              </a:rPr>
              <a:t>Cultivate Mastery: This built-in structure for Agile team members to hone their skills further motivates the Agile team.</a:t>
            </a:r>
          </a:p>
        </p:txBody>
      </p:sp>
    </p:spTree>
    <p:extLst>
      <p:ext uri="{BB962C8B-B14F-4D97-AF65-F5344CB8AC3E}">
        <p14:creationId xmlns:p14="http://schemas.microsoft.com/office/powerpoint/2010/main" val="236384225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TotalTime>
  <Words>3979</Words>
  <Application>Microsoft Office PowerPoint</Application>
  <PresentationFormat>Custom</PresentationFormat>
  <Paragraphs>291</Paragraphs>
  <Slides>20</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Pattanakarn Bold</vt:lpstr>
      <vt:lpstr>Touvlo</vt:lpstr>
      <vt:lpstr>Arial</vt:lpstr>
      <vt:lpstr>游ゴシック</vt:lpstr>
      <vt:lpstr>Open Sans</vt:lpstr>
      <vt:lpstr>Calibri</vt:lpstr>
      <vt:lpstr>ＭＳ Ｐゴシック</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Modern Thesis Defense Presentation</dc:title>
  <cp:lastModifiedBy>Long</cp:lastModifiedBy>
  <cp:revision>203</cp:revision>
  <dcterms:created xsi:type="dcterms:W3CDTF">2006-08-16T00:00:00Z</dcterms:created>
  <dcterms:modified xsi:type="dcterms:W3CDTF">2024-12-18T02:50:16Z</dcterms:modified>
  <dc:identifier>DAGZhjakDVI</dc:identifier>
</cp:coreProperties>
</file>